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353" r:id="rId3"/>
    <p:sldId id="451" r:id="rId4"/>
    <p:sldId id="452" r:id="rId5"/>
    <p:sldId id="453" r:id="rId6"/>
    <p:sldId id="454" r:id="rId7"/>
    <p:sldId id="455" r:id="rId8"/>
    <p:sldId id="456" r:id="rId9"/>
    <p:sldId id="457" r:id="rId10"/>
    <p:sldId id="458" r:id="rId11"/>
    <p:sldId id="472" r:id="rId12"/>
    <p:sldId id="473" r:id="rId13"/>
    <p:sldId id="459" r:id="rId14"/>
    <p:sldId id="477" r:id="rId15"/>
    <p:sldId id="474" r:id="rId16"/>
    <p:sldId id="478" r:id="rId17"/>
    <p:sldId id="475" r:id="rId18"/>
    <p:sldId id="476" r:id="rId19"/>
    <p:sldId id="493" r:id="rId20"/>
    <p:sldId id="461" r:id="rId21"/>
    <p:sldId id="479" r:id="rId22"/>
    <p:sldId id="480" r:id="rId23"/>
    <p:sldId id="463" r:id="rId24"/>
    <p:sldId id="464" r:id="rId25"/>
    <p:sldId id="481" r:id="rId26"/>
    <p:sldId id="465" r:id="rId27"/>
    <p:sldId id="492" r:id="rId28"/>
    <p:sldId id="490" r:id="rId29"/>
    <p:sldId id="483" r:id="rId30"/>
    <p:sldId id="491" r:id="rId31"/>
    <p:sldId id="484"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77" r:id="rId56"/>
    <p:sldId id="378" r:id="rId57"/>
    <p:sldId id="273" r:id="rId58"/>
  </p:sldIdLst>
  <p:sldSz cx="12192000" cy="6858000"/>
  <p:notesSz cx="6858000" cy="99456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6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81" autoAdjust="0"/>
    <p:restoredTop sz="94660"/>
  </p:normalViewPr>
  <p:slideViewPr>
    <p:cSldViewPr snapToGrid="0">
      <p:cViewPr varScale="1">
        <p:scale>
          <a:sx n="118" d="100"/>
          <a:sy n="118" d="100"/>
        </p:scale>
        <p:origin x="96"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idul Mubasher" userId="b77e6360df0f9c3b" providerId="LiveId" clId="{B37A0C8C-1D2C-4224-940D-AA3E245B1922}"/>
    <pc:docChg chg="modSld">
      <pc:chgData name="Rashidul Mubasher" userId="b77e6360df0f9c3b" providerId="LiveId" clId="{B37A0C8C-1D2C-4224-940D-AA3E245B1922}" dt="2021-09-23T00:40:56.513" v="6" actId="13926"/>
      <pc:docMkLst>
        <pc:docMk/>
      </pc:docMkLst>
      <pc:sldChg chg="modSp mod">
        <pc:chgData name="Rashidul Mubasher" userId="b77e6360df0f9c3b" providerId="LiveId" clId="{B37A0C8C-1D2C-4224-940D-AA3E245B1922}" dt="2021-09-23T00:12:56.491" v="0" actId="13926"/>
        <pc:sldMkLst>
          <pc:docMk/>
          <pc:sldMk cId="3134685447" sldId="357"/>
        </pc:sldMkLst>
        <pc:spChg chg="mod">
          <ac:chgData name="Rashidul Mubasher" userId="b77e6360df0f9c3b" providerId="LiveId" clId="{B37A0C8C-1D2C-4224-940D-AA3E245B1922}" dt="2021-09-23T00:12:56.491" v="0" actId="13926"/>
          <ac:spMkLst>
            <pc:docMk/>
            <pc:sldMk cId="3134685447" sldId="357"/>
            <ac:spMk id="4" creationId="{BA390E7A-8512-438D-BDB7-C849912EF7F1}"/>
          </ac:spMkLst>
        </pc:spChg>
      </pc:sldChg>
      <pc:sldChg chg="modSp mod">
        <pc:chgData name="Rashidul Mubasher" userId="b77e6360df0f9c3b" providerId="LiveId" clId="{B37A0C8C-1D2C-4224-940D-AA3E245B1922}" dt="2021-09-23T00:22:53.426" v="4" actId="1076"/>
        <pc:sldMkLst>
          <pc:docMk/>
          <pc:sldMk cId="3003006406" sldId="365"/>
        </pc:sldMkLst>
        <pc:picChg chg="mod">
          <ac:chgData name="Rashidul Mubasher" userId="b77e6360df0f9c3b" providerId="LiveId" clId="{B37A0C8C-1D2C-4224-940D-AA3E245B1922}" dt="2021-09-23T00:22:53.426" v="4" actId="1076"/>
          <ac:picMkLst>
            <pc:docMk/>
            <pc:sldMk cId="3003006406" sldId="365"/>
            <ac:picMk id="6" creationId="{9B216CFC-7FCB-48E5-B08E-D2433C577DEC}"/>
          </ac:picMkLst>
        </pc:picChg>
      </pc:sldChg>
      <pc:sldChg chg="modSp mod">
        <pc:chgData name="Rashidul Mubasher" userId="b77e6360df0f9c3b" providerId="LiveId" clId="{B37A0C8C-1D2C-4224-940D-AA3E245B1922}" dt="2021-09-23T00:39:08.211" v="5" actId="13926"/>
        <pc:sldMkLst>
          <pc:docMk/>
          <pc:sldMk cId="1070684012" sldId="372"/>
        </pc:sldMkLst>
        <pc:spChg chg="mod">
          <ac:chgData name="Rashidul Mubasher" userId="b77e6360df0f9c3b" providerId="LiveId" clId="{B37A0C8C-1D2C-4224-940D-AA3E245B1922}" dt="2021-09-23T00:39:08.211" v="5" actId="13926"/>
          <ac:spMkLst>
            <pc:docMk/>
            <pc:sldMk cId="1070684012" sldId="372"/>
            <ac:spMk id="4" creationId="{5B31700F-3CE8-4CC4-81C4-B2EA05F11704}"/>
          </ac:spMkLst>
        </pc:spChg>
      </pc:sldChg>
      <pc:sldChg chg="modSp mod">
        <pc:chgData name="Rashidul Mubasher" userId="b77e6360df0f9c3b" providerId="LiveId" clId="{B37A0C8C-1D2C-4224-940D-AA3E245B1922}" dt="2021-09-23T00:40:56.513" v="6" actId="13926"/>
        <pc:sldMkLst>
          <pc:docMk/>
          <pc:sldMk cId="2136339176" sldId="373"/>
        </pc:sldMkLst>
        <pc:spChg chg="mod">
          <ac:chgData name="Rashidul Mubasher" userId="b77e6360df0f9c3b" providerId="LiveId" clId="{B37A0C8C-1D2C-4224-940D-AA3E245B1922}" dt="2021-09-23T00:40:56.513" v="6" actId="13926"/>
          <ac:spMkLst>
            <pc:docMk/>
            <pc:sldMk cId="2136339176" sldId="373"/>
            <ac:spMk id="4" creationId="{5B31700F-3CE8-4CC4-81C4-B2EA05F117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68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96888"/>
          </a:xfrm>
          <a:prstGeom prst="rect">
            <a:avLst/>
          </a:prstGeom>
        </p:spPr>
        <p:txBody>
          <a:bodyPr vert="horz" lIns="91440" tIns="45720" rIns="91440" bIns="45720" rtlCol="0"/>
          <a:lstStyle>
            <a:lvl1pPr algn="r">
              <a:defRPr sz="1200"/>
            </a:lvl1pPr>
          </a:lstStyle>
          <a:p>
            <a:fld id="{3167B381-2549-48F4-8711-F15467D10553}" type="datetimeFigureOut">
              <a:rPr lang="en-US" smtClean="0"/>
              <a:pPr/>
              <a:t>9/23/2021</a:t>
            </a:fld>
            <a:endParaRPr lang="en-US" dirty="0"/>
          </a:p>
        </p:txBody>
      </p:sp>
      <p:sp>
        <p:nvSpPr>
          <p:cNvPr id="4" name="Footer Placeholder 3"/>
          <p:cNvSpPr>
            <a:spLocks noGrp="1"/>
          </p:cNvSpPr>
          <p:nvPr>
            <p:ph type="ftr" sz="quarter" idx="2"/>
          </p:nvPr>
        </p:nvSpPr>
        <p:spPr>
          <a:xfrm>
            <a:off x="0" y="9447213"/>
            <a:ext cx="2971800" cy="4968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9447213"/>
            <a:ext cx="2971800" cy="496887"/>
          </a:xfrm>
          <a:prstGeom prst="rect">
            <a:avLst/>
          </a:prstGeom>
        </p:spPr>
        <p:txBody>
          <a:bodyPr vert="horz" lIns="91440" tIns="45720" rIns="91440" bIns="45720" rtlCol="0" anchor="b"/>
          <a:lstStyle>
            <a:lvl1pPr algn="r">
              <a:defRPr sz="1200"/>
            </a:lvl1pPr>
          </a:lstStyle>
          <a:p>
            <a:fld id="{DEE88633-BA02-4BE1-B7A4-245090FE7571}" type="slidenum">
              <a:rPr lang="en-US" smtClean="0"/>
              <a:pPr/>
              <a:t>‹#›</a:t>
            </a:fld>
            <a:endParaRPr lang="en-US" dirty="0"/>
          </a:p>
        </p:txBody>
      </p:sp>
    </p:spTree>
    <p:extLst>
      <p:ext uri="{BB962C8B-B14F-4D97-AF65-F5344CB8AC3E}">
        <p14:creationId xmlns:p14="http://schemas.microsoft.com/office/powerpoint/2010/main" val="2636464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8475"/>
          </a:xfrm>
          <a:prstGeom prst="rect">
            <a:avLst/>
          </a:prstGeom>
        </p:spPr>
        <p:txBody>
          <a:bodyPr vert="horz" lIns="91434" tIns="45717" rIns="91434" bIns="45717" rtlCol="0"/>
          <a:lstStyle>
            <a:lvl1pPr algn="l">
              <a:defRPr sz="1200"/>
            </a:lvl1pPr>
          </a:lstStyle>
          <a:p>
            <a:endParaRPr lang="en-AU" dirty="0"/>
          </a:p>
        </p:txBody>
      </p:sp>
      <p:sp>
        <p:nvSpPr>
          <p:cNvPr id="3" name="Date Placeholder 2"/>
          <p:cNvSpPr>
            <a:spLocks noGrp="1"/>
          </p:cNvSpPr>
          <p:nvPr>
            <p:ph type="dt" idx="1"/>
          </p:nvPr>
        </p:nvSpPr>
        <p:spPr>
          <a:xfrm>
            <a:off x="3884613" y="0"/>
            <a:ext cx="2971800" cy="498475"/>
          </a:xfrm>
          <a:prstGeom prst="rect">
            <a:avLst/>
          </a:prstGeom>
        </p:spPr>
        <p:txBody>
          <a:bodyPr vert="horz" lIns="91434" tIns="45717" rIns="91434" bIns="45717" rtlCol="0"/>
          <a:lstStyle>
            <a:lvl1pPr algn="r">
              <a:defRPr sz="1200"/>
            </a:lvl1pPr>
          </a:lstStyle>
          <a:p>
            <a:fld id="{9D3FBAC9-CFCC-4023-89A7-5749D0192C0F}" type="datetimeFigureOut">
              <a:rPr lang="en-AU" smtClean="0"/>
              <a:pPr/>
              <a:t>23/09/2021</a:t>
            </a:fld>
            <a:endParaRPr lang="en-AU" dirty="0"/>
          </a:p>
        </p:txBody>
      </p:sp>
      <p:sp>
        <p:nvSpPr>
          <p:cNvPr id="4" name="Slide Image Placeholder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34" tIns="45717" rIns="91434" bIns="45717" rtlCol="0" anchor="ctr"/>
          <a:lstStyle/>
          <a:p>
            <a:endParaRPr lang="en-AU" dirty="0"/>
          </a:p>
        </p:txBody>
      </p:sp>
      <p:sp>
        <p:nvSpPr>
          <p:cNvPr id="5" name="Notes Placeholder 4"/>
          <p:cNvSpPr>
            <a:spLocks noGrp="1"/>
          </p:cNvSpPr>
          <p:nvPr>
            <p:ph type="body" sz="quarter" idx="3"/>
          </p:nvPr>
        </p:nvSpPr>
        <p:spPr>
          <a:xfrm>
            <a:off x="685800" y="4786314"/>
            <a:ext cx="5486400" cy="3916362"/>
          </a:xfrm>
          <a:prstGeom prst="rect">
            <a:avLst/>
          </a:prstGeom>
        </p:spPr>
        <p:txBody>
          <a:bodyPr vert="horz" lIns="91434" tIns="45717" rIns="91434" bIns="457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47214"/>
            <a:ext cx="2971800" cy="498475"/>
          </a:xfrm>
          <a:prstGeom prst="rect">
            <a:avLst/>
          </a:prstGeom>
        </p:spPr>
        <p:txBody>
          <a:bodyPr vert="horz" lIns="91434" tIns="45717" rIns="91434" bIns="45717"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9447214"/>
            <a:ext cx="2971800" cy="498475"/>
          </a:xfrm>
          <a:prstGeom prst="rect">
            <a:avLst/>
          </a:prstGeom>
        </p:spPr>
        <p:txBody>
          <a:bodyPr vert="horz" lIns="91434" tIns="45717" rIns="91434" bIns="45717" rtlCol="0" anchor="b"/>
          <a:lstStyle>
            <a:lvl1pPr algn="r">
              <a:defRPr sz="1200"/>
            </a:lvl1pPr>
          </a:lstStyle>
          <a:p>
            <a:fld id="{A04D994D-9358-4AF5-8166-377E36F359B3}" type="slidenum">
              <a:rPr lang="en-AU" smtClean="0"/>
              <a:pPr/>
              <a:t>‹#›</a:t>
            </a:fld>
            <a:endParaRPr lang="en-AU" dirty="0"/>
          </a:p>
        </p:txBody>
      </p:sp>
    </p:spTree>
    <p:extLst>
      <p:ext uri="{BB962C8B-B14F-4D97-AF65-F5344CB8AC3E}">
        <p14:creationId xmlns:p14="http://schemas.microsoft.com/office/powerpoint/2010/main" val="42652325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04D994D-9358-4AF5-8166-377E36F359B3}" type="slidenum">
              <a:rPr lang="en-AU" smtClean="0"/>
              <a:pPr/>
              <a:t>1</a:t>
            </a:fld>
            <a:endParaRPr lang="en-AU" dirty="0"/>
          </a:p>
        </p:txBody>
      </p:sp>
    </p:spTree>
    <p:extLst>
      <p:ext uri="{BB962C8B-B14F-4D97-AF65-F5344CB8AC3E}">
        <p14:creationId xmlns:p14="http://schemas.microsoft.com/office/powerpoint/2010/main" val="1803461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04D994D-9358-4AF5-8166-377E36F359B3}" type="slidenum">
              <a:rPr lang="en-AU" smtClean="0"/>
              <a:pPr/>
              <a:t>57</a:t>
            </a:fld>
            <a:endParaRPr lang="en-AU" dirty="0"/>
          </a:p>
        </p:txBody>
      </p:sp>
    </p:spTree>
    <p:extLst>
      <p:ext uri="{BB962C8B-B14F-4D97-AF65-F5344CB8AC3E}">
        <p14:creationId xmlns:p14="http://schemas.microsoft.com/office/powerpoint/2010/main" val="4258719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a:xfrm>
            <a:off x="262550" y="6356350"/>
            <a:ext cx="3318850" cy="365125"/>
          </a:xfrm>
        </p:spPr>
        <p:txBody>
          <a:bodyPr/>
          <a:lstStyle/>
          <a:p>
            <a:r>
              <a:rPr lang="en-AU" dirty="0"/>
              <a:t>Version 2 – 18</a:t>
            </a:r>
            <a:r>
              <a:rPr lang="en-AU" baseline="30000" dirty="0"/>
              <a:t>th</a:t>
            </a:r>
            <a:r>
              <a:rPr lang="en-AU" dirty="0"/>
              <a:t> December 2015</a:t>
            </a:r>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1269200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D9C8793D-DBA7-4A8F-846C-01F1021D9C65}" type="datetime1">
              <a:rPr lang="en-AU" smtClean="0"/>
              <a:t>23/09/2021</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4128166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9CE28F1-FEFC-4EE5-A54C-C5AD95E03F3C}" type="datetime1">
              <a:rPr lang="en-AU" smtClean="0"/>
              <a:t>23/09/2021</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249674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a:solidFill>
                <a:schemeClr val="lt1"/>
              </a:solidFill>
              <a:latin typeface="Arial"/>
              <a:ea typeface="Arial"/>
              <a:cs typeface="Arial"/>
              <a:sym typeface="Arial"/>
            </a:endParaRPr>
          </a:p>
        </p:txBody>
      </p:sp>
      <p:sp>
        <p:nvSpPr>
          <p:cNvPr id="9" name="Shape 39"/>
          <p:cNvSpPr txBox="1">
            <a:spLocks noGrp="1"/>
          </p:cNvSpPr>
          <p:nvPr>
            <p:ph type="body" idx="13"/>
          </p:nvPr>
        </p:nvSpPr>
        <p:spPr>
          <a:xfrm>
            <a:off x="633039" y="1500548"/>
            <a:ext cx="109728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952399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Tree>
    <p:extLst>
      <p:ext uri="{BB962C8B-B14F-4D97-AF65-F5344CB8AC3E}">
        <p14:creationId xmlns:p14="http://schemas.microsoft.com/office/powerpoint/2010/main" val="2653002050"/>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3632201"/>
            <a:ext cx="109728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346484856"/>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3063790"/>
            <a:ext cx="109728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609600" y="4490939"/>
            <a:ext cx="109728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285806336"/>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840E0D84-6247-431F-AFCA-113F4EE39346}" type="datetime1">
              <a:rPr lang="en-AU" smtClean="0"/>
              <a:t>23/09/2021</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277288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9A24A7-E0D0-4BD2-8EBB-7E8FF95D7C57}" type="datetime1">
              <a:rPr lang="en-AU" smtClean="0"/>
              <a:t>23/09/2021</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403854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69A33247-0532-4294-AAF9-44D3CCAEBDA1}" type="slidenum">
              <a:rPr lang="en-AU" smtClean="0"/>
              <a:pPr/>
              <a:t>‹#›</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endParaRPr lang="en-AU" dirty="0"/>
          </a:p>
        </p:txBody>
      </p:sp>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1264248"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37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B6FA2929-F721-4DEC-A111-2242BC722A49}" type="datetime1">
              <a:rPr lang="en-AU" smtClean="0"/>
              <a:t>23/09/2021</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07309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DBF91B49-4D56-4BC2-B95B-69098DE600CD}" type="datetime1">
              <a:rPr lang="en-AU" smtClean="0"/>
              <a:t>23/09/2021</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38084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889B46-1CF9-4EE7-8FB6-DC61E422AE3F}" type="datetime1">
              <a:rPr lang="en-AU" smtClean="0"/>
              <a:t>23/09/2021</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663546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B667BA-8757-48F2-AF1C-31C9B01669C7}" type="datetime1">
              <a:rPr lang="en-AU" smtClean="0"/>
              <a:t>23/09/2021</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95813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AU"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22260A-25C5-4CED-A8EB-9804556707CD}" type="datetime1">
              <a:rPr lang="en-AU" smtClean="0"/>
              <a:t>23/09/2021</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244652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1CD844-23EE-4977-BC46-B90A110D249C}" type="datetime1">
              <a:rPr lang="en-AU" smtClean="0"/>
              <a:t>23/09/2021</a:t>
            </a:fld>
            <a:endParaRPr lang="en-AU"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3233132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p:cNvGrpSpPr>
          <p:nvPr/>
        </p:nvGrpSpPr>
        <p:grpSpPr bwMode="auto">
          <a:xfrm>
            <a:off x="0" y="1"/>
            <a:ext cx="12192000" cy="359228"/>
            <a:chOff x="0" y="-506"/>
            <a:chExt cx="11906" cy="171"/>
          </a:xfrm>
        </p:grpSpPr>
        <p:grpSp>
          <p:nvGrpSpPr>
            <p:cNvPr id="6" name="Group 5"/>
            <p:cNvGrpSpPr>
              <a:grpSpLocks/>
            </p:cNvGrpSpPr>
            <p:nvPr/>
          </p:nvGrpSpPr>
          <p:grpSpPr bwMode="auto">
            <a:xfrm>
              <a:off x="8929" y="-506"/>
              <a:ext cx="2977" cy="171"/>
              <a:chOff x="8929" y="-506"/>
              <a:chExt cx="2977" cy="171"/>
            </a:xfrm>
          </p:grpSpPr>
          <p:sp>
            <p:nvSpPr>
              <p:cNvPr id="13" name="Freeform 12"/>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7" name="Group 6"/>
            <p:cNvGrpSpPr>
              <a:grpSpLocks/>
            </p:cNvGrpSpPr>
            <p:nvPr/>
          </p:nvGrpSpPr>
          <p:grpSpPr bwMode="auto">
            <a:xfrm>
              <a:off x="5953" y="-506"/>
              <a:ext cx="2977" cy="171"/>
              <a:chOff x="5953" y="-506"/>
              <a:chExt cx="2977" cy="171"/>
            </a:xfrm>
          </p:grpSpPr>
          <p:sp>
            <p:nvSpPr>
              <p:cNvPr id="12" name="Freeform 11"/>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8" name="Group 7"/>
            <p:cNvGrpSpPr>
              <a:grpSpLocks/>
            </p:cNvGrpSpPr>
            <p:nvPr/>
          </p:nvGrpSpPr>
          <p:grpSpPr bwMode="auto">
            <a:xfrm>
              <a:off x="2976" y="-506"/>
              <a:ext cx="2977" cy="171"/>
              <a:chOff x="2976" y="-506"/>
              <a:chExt cx="2977" cy="171"/>
            </a:xfrm>
          </p:grpSpPr>
          <p:sp>
            <p:nvSpPr>
              <p:cNvPr id="11" name="Freeform 10"/>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nvGrpSpPr>
            <p:cNvPr id="9" name="Group 8"/>
            <p:cNvGrpSpPr>
              <a:grpSpLocks/>
            </p:cNvGrpSpPr>
            <p:nvPr/>
          </p:nvGrpSpPr>
          <p:grpSpPr bwMode="auto">
            <a:xfrm>
              <a:off x="0" y="-506"/>
              <a:ext cx="2977" cy="171"/>
              <a:chOff x="0" y="-506"/>
              <a:chExt cx="2977" cy="171"/>
            </a:xfrm>
          </p:grpSpPr>
          <p:sp>
            <p:nvSpPr>
              <p:cNvPr id="10" name="Freeform 9"/>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dirty="0"/>
              </a:p>
            </p:txBody>
          </p:sp>
        </p:grpSp>
      </p:grpSp>
      <p:sp>
        <p:nvSpPr>
          <p:cNvPr id="14" name="TextBox 13"/>
          <p:cNvSpPr txBox="1"/>
          <p:nvPr/>
        </p:nvSpPr>
        <p:spPr>
          <a:xfrm>
            <a:off x="2990754" y="4652367"/>
            <a:ext cx="6096000" cy="369332"/>
          </a:xfrm>
          <a:prstGeom prst="rect">
            <a:avLst/>
          </a:prstGeom>
          <a:noFill/>
        </p:spPr>
        <p:txBody>
          <a:bodyPr wrap="square" rtlCol="0">
            <a:spAutoFit/>
          </a:bodyPr>
          <a:lstStyle/>
          <a:p>
            <a:pPr algn="ctr"/>
            <a:r>
              <a:rPr lang="en-US" b="1" dirty="0"/>
              <a:t>Chapter 13 – System Implementation</a:t>
            </a:r>
          </a:p>
        </p:txBody>
      </p:sp>
      <p:pic>
        <p:nvPicPr>
          <p:cNvPr id="1026" name="Picture 2" descr="C:\Users\Trent\Documents\M&amp;R\Kent Master Logos\KENT LOGO 2015 v2\RGB\JPG\RGB-WHITE-b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488" y="1067420"/>
            <a:ext cx="5982532" cy="360369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8077200" y="5929745"/>
            <a:ext cx="3816927" cy="761567"/>
          </a:xfrm>
        </p:spPr>
        <p:txBody>
          <a:bodyPr/>
          <a:lstStyle/>
          <a:p>
            <a:pPr algn="r"/>
            <a:r>
              <a:rPr lang="en-AU" b="1" dirty="0"/>
              <a:t>Kent Institute Australia Pty. Ltd</a:t>
            </a:r>
            <a:r>
              <a:rPr lang="en-AU" dirty="0"/>
              <a:t>.</a:t>
            </a:r>
          </a:p>
          <a:p>
            <a:pPr algn="r"/>
            <a:r>
              <a:rPr lang="en-AU" dirty="0"/>
              <a:t>ABN 49 003 577 302  CRICOS Code: 00161E</a:t>
            </a:r>
            <a:br>
              <a:rPr lang="en-AU" dirty="0"/>
            </a:br>
            <a:r>
              <a:rPr lang="en-AU" dirty="0"/>
              <a:t>RTO Code: 90458  TEQSA Provider Number: PRV12051</a:t>
            </a:r>
          </a:p>
        </p:txBody>
      </p:sp>
      <p:sp>
        <p:nvSpPr>
          <p:cNvPr id="15" name="Date Placeholder 1"/>
          <p:cNvSpPr txBox="1">
            <a:spLocks/>
          </p:cNvSpPr>
          <p:nvPr/>
        </p:nvSpPr>
        <p:spPr>
          <a:xfrm>
            <a:off x="414950" y="6508750"/>
            <a:ext cx="331885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Version 2 – 18</a:t>
            </a:r>
            <a:r>
              <a:rPr lang="en-AU" baseline="30000" dirty="0"/>
              <a:t>th</a:t>
            </a:r>
            <a:r>
              <a:rPr lang="en-AU" dirty="0"/>
              <a:t> December 2015</a:t>
            </a:r>
          </a:p>
        </p:txBody>
      </p:sp>
    </p:spTree>
    <p:extLst>
      <p:ext uri="{BB962C8B-B14F-4D97-AF65-F5344CB8AC3E}">
        <p14:creationId xmlns:p14="http://schemas.microsoft.com/office/powerpoint/2010/main" val="324725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13-3: Table of Contents of a Master Test Plan </a:t>
            </a:r>
            <a:r>
              <a:rPr lang="en-US" sz="2000" b="0" dirty="0"/>
              <a:t>(1 of 3)</a:t>
            </a:r>
            <a:endParaRPr lang="en-IN" b="0" dirty="0"/>
          </a:p>
        </p:txBody>
      </p:sp>
      <p:sp>
        <p:nvSpPr>
          <p:cNvPr id="3" name="Content Placeholder 2"/>
          <p:cNvSpPr>
            <a:spLocks noGrp="1"/>
          </p:cNvSpPr>
          <p:nvPr>
            <p:ph sz="quarter" idx="13"/>
          </p:nvPr>
        </p:nvSpPr>
        <p:spPr>
          <a:xfrm>
            <a:off x="1981200" y="1556328"/>
            <a:ext cx="8229600" cy="360396"/>
          </a:xfrm>
        </p:spPr>
        <p:txBody>
          <a:bodyPr/>
          <a:lstStyle/>
          <a:p>
            <a:pPr marL="432" indent="0">
              <a:buNone/>
            </a:pPr>
            <a:r>
              <a:rPr lang="en-US" sz="2000" b="1" dirty="0"/>
              <a:t>13.2</a:t>
            </a:r>
            <a:r>
              <a:rPr lang="en-US" sz="2000" b="1" dirty="0">
                <a:solidFill>
                  <a:schemeClr val="accent1"/>
                </a:solidFill>
              </a:rPr>
              <a:t> </a:t>
            </a:r>
            <a:r>
              <a:rPr lang="en-US" sz="2000" dirty="0"/>
              <a:t>Describe how software applications are tested</a:t>
            </a:r>
            <a:endParaRPr lang="en-IN" sz="2000" dirty="0"/>
          </a:p>
        </p:txBody>
      </p:sp>
      <p:sp>
        <p:nvSpPr>
          <p:cNvPr id="4" name="Content Placeholder 3"/>
          <p:cNvSpPr>
            <a:spLocks noGrp="1"/>
          </p:cNvSpPr>
          <p:nvPr>
            <p:ph sz="quarter" idx="14"/>
          </p:nvPr>
        </p:nvSpPr>
        <p:spPr>
          <a:xfrm>
            <a:off x="1981200" y="2043884"/>
            <a:ext cx="8229600" cy="2765508"/>
          </a:xfrm>
        </p:spPr>
        <p:txBody>
          <a:bodyPr/>
          <a:lstStyle/>
          <a:p>
            <a:pPr marL="432000" indent="-432000">
              <a:buFont typeface="+mj-lt"/>
              <a:buAutoNum type="arabicPeriod"/>
            </a:pPr>
            <a:r>
              <a:rPr lang="en-US" sz="2000" dirty="0"/>
              <a:t>Introduction</a:t>
            </a:r>
          </a:p>
          <a:p>
            <a:pPr marL="558800" lvl="1" indent="0">
              <a:spcBef>
                <a:spcPts val="100"/>
              </a:spcBef>
              <a:buNone/>
            </a:pPr>
            <a:r>
              <a:rPr lang="en-US" sz="2000" dirty="0">
                <a:solidFill>
                  <a:schemeClr val="tx2"/>
                </a:solidFill>
              </a:rPr>
              <a:t>a.</a:t>
            </a:r>
            <a:r>
              <a:rPr lang="en-US" sz="2000" dirty="0"/>
              <a:t> Description of system to be tested</a:t>
            </a:r>
          </a:p>
          <a:p>
            <a:pPr marL="558800" lvl="1" indent="0">
              <a:spcBef>
                <a:spcPts val="100"/>
              </a:spcBef>
              <a:buNone/>
            </a:pPr>
            <a:r>
              <a:rPr lang="en-US" sz="2000" dirty="0">
                <a:solidFill>
                  <a:schemeClr val="tx2"/>
                </a:solidFill>
              </a:rPr>
              <a:t>b.</a:t>
            </a:r>
            <a:r>
              <a:rPr lang="en-US" sz="2000" dirty="0"/>
              <a:t> Objectives of the test plan</a:t>
            </a:r>
          </a:p>
          <a:p>
            <a:pPr marL="558800" lvl="1" indent="0">
              <a:spcBef>
                <a:spcPts val="100"/>
              </a:spcBef>
              <a:buNone/>
            </a:pPr>
            <a:r>
              <a:rPr lang="en-US" sz="2000" dirty="0">
                <a:solidFill>
                  <a:schemeClr val="tx2"/>
                </a:solidFill>
              </a:rPr>
              <a:t>c. </a:t>
            </a:r>
            <a:r>
              <a:rPr lang="en-US" sz="2000" dirty="0"/>
              <a:t>Method of testing</a:t>
            </a:r>
          </a:p>
          <a:p>
            <a:pPr marL="558800" lvl="1" indent="0">
              <a:spcBef>
                <a:spcPts val="100"/>
              </a:spcBef>
              <a:buNone/>
            </a:pPr>
            <a:r>
              <a:rPr lang="en-US" sz="2000" dirty="0">
                <a:solidFill>
                  <a:schemeClr val="tx2"/>
                </a:solidFill>
              </a:rPr>
              <a:t>d. </a:t>
            </a:r>
            <a:r>
              <a:rPr lang="en-US" sz="2000" dirty="0"/>
              <a:t>Supporting documents</a:t>
            </a:r>
          </a:p>
          <a:p>
            <a:pPr marL="432000" indent="-432000">
              <a:buFont typeface="+mj-lt"/>
              <a:buAutoNum type="arabicPeriod"/>
            </a:pPr>
            <a:r>
              <a:rPr lang="en-US" sz="2000" dirty="0"/>
              <a:t>Overall Plan</a:t>
            </a:r>
          </a:p>
          <a:p>
            <a:pPr marL="558800" lvl="1" indent="0">
              <a:spcBef>
                <a:spcPts val="100"/>
              </a:spcBef>
              <a:buNone/>
            </a:pPr>
            <a:r>
              <a:rPr lang="en-US" sz="2000" dirty="0">
                <a:solidFill>
                  <a:schemeClr val="tx2"/>
                </a:solidFill>
              </a:rPr>
              <a:t>a. </a:t>
            </a:r>
            <a:r>
              <a:rPr lang="en-US" sz="2000" dirty="0"/>
              <a:t>Milestones, schedules, and locations</a:t>
            </a:r>
          </a:p>
          <a:p>
            <a:pPr marL="558800" lvl="1" indent="0">
              <a:spcBef>
                <a:spcPts val="100"/>
              </a:spcBef>
              <a:buNone/>
            </a:pPr>
            <a:r>
              <a:rPr lang="en-US" sz="2000" dirty="0">
                <a:solidFill>
                  <a:schemeClr val="tx2"/>
                </a:solidFill>
              </a:rPr>
              <a:t>b. </a:t>
            </a:r>
            <a:r>
              <a:rPr lang="en-US" sz="2000" dirty="0"/>
              <a:t>Test materials</a:t>
            </a:r>
            <a:endParaRPr lang="en-IN" sz="2000" dirty="0"/>
          </a:p>
        </p:txBody>
      </p:sp>
      <p:sp>
        <p:nvSpPr>
          <p:cNvPr id="5" name="Content Placeholder 4"/>
          <p:cNvSpPr>
            <a:spLocks noGrp="1"/>
          </p:cNvSpPr>
          <p:nvPr>
            <p:ph sz="quarter" idx="15"/>
          </p:nvPr>
        </p:nvSpPr>
        <p:spPr>
          <a:xfrm>
            <a:off x="1981200" y="4866217"/>
            <a:ext cx="8229600" cy="1260575"/>
          </a:xfrm>
        </p:spPr>
        <p:txBody>
          <a:bodyPr/>
          <a:lstStyle/>
          <a:p>
            <a:pPr marL="1530350" lvl="2" indent="-514350">
              <a:spcBef>
                <a:spcPts val="100"/>
              </a:spcBef>
              <a:buFont typeface="+mj-lt"/>
              <a:buAutoNum type="romanLcPeriod"/>
            </a:pPr>
            <a:r>
              <a:rPr lang="en-US" sz="2000" dirty="0"/>
              <a:t>Test plans</a:t>
            </a:r>
          </a:p>
          <a:p>
            <a:pPr marL="1530350" lvl="2" indent="-514350">
              <a:spcBef>
                <a:spcPts val="100"/>
              </a:spcBef>
              <a:buFont typeface="+mj-lt"/>
              <a:buAutoNum type="romanLcPeriod"/>
            </a:pPr>
            <a:r>
              <a:rPr lang="en-US" sz="2000" dirty="0"/>
              <a:t>Test cases</a:t>
            </a:r>
          </a:p>
          <a:p>
            <a:pPr marL="1530350" lvl="2" indent="-514350">
              <a:spcBef>
                <a:spcPts val="100"/>
              </a:spcBef>
              <a:buFont typeface="+mj-lt"/>
              <a:buAutoNum type="romanLcPeriod"/>
            </a:pPr>
            <a:r>
              <a:rPr lang="en-US" sz="2000" dirty="0"/>
              <a:t>Test scenarios</a:t>
            </a:r>
          </a:p>
          <a:p>
            <a:pPr marL="1530350" lvl="2" indent="-514350">
              <a:spcBef>
                <a:spcPts val="100"/>
              </a:spcBef>
              <a:buFont typeface="+mj-lt"/>
              <a:buAutoNum type="romanLcPeriod"/>
            </a:pPr>
            <a:r>
              <a:rPr lang="en-US" sz="2000" dirty="0"/>
              <a:t>Test log</a:t>
            </a:r>
            <a:endParaRPr lang="en-IN" dirty="0"/>
          </a:p>
        </p:txBody>
      </p:sp>
    </p:spTree>
    <p:extLst>
      <p:ext uri="{BB962C8B-B14F-4D97-AF65-F5344CB8AC3E}">
        <p14:creationId xmlns:p14="http://schemas.microsoft.com/office/powerpoint/2010/main" val="355346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13-3: Table of Contents of a Master Test Plan </a:t>
            </a:r>
            <a:r>
              <a:rPr lang="en-US" sz="2000" b="0" dirty="0"/>
              <a:t>(2 of 3)</a:t>
            </a:r>
            <a:endParaRPr lang="en-IN" b="0" dirty="0"/>
          </a:p>
        </p:txBody>
      </p:sp>
      <p:sp>
        <p:nvSpPr>
          <p:cNvPr id="3" name="Content Placeholder 2"/>
          <p:cNvSpPr>
            <a:spLocks noGrp="1"/>
          </p:cNvSpPr>
          <p:nvPr>
            <p:ph sz="quarter" idx="13"/>
          </p:nvPr>
        </p:nvSpPr>
        <p:spPr>
          <a:xfrm>
            <a:off x="1981200" y="1556328"/>
            <a:ext cx="8229600" cy="408951"/>
          </a:xfrm>
        </p:spPr>
        <p:txBody>
          <a:bodyPr/>
          <a:lstStyle/>
          <a:p>
            <a:pPr marL="432" indent="0">
              <a:buNone/>
            </a:pPr>
            <a:r>
              <a:rPr lang="en-US" b="1" dirty="0"/>
              <a:t>13.2</a:t>
            </a:r>
            <a:r>
              <a:rPr lang="en-US" b="1" dirty="0">
                <a:solidFill>
                  <a:schemeClr val="accent1"/>
                </a:solidFill>
              </a:rPr>
              <a:t> </a:t>
            </a:r>
            <a:r>
              <a:rPr lang="en-US" dirty="0"/>
              <a:t>Describe how software applications are tested</a:t>
            </a:r>
            <a:endParaRPr lang="en-IN" dirty="0"/>
          </a:p>
        </p:txBody>
      </p:sp>
      <p:sp>
        <p:nvSpPr>
          <p:cNvPr id="4" name="Content Placeholder 3"/>
          <p:cNvSpPr>
            <a:spLocks noGrp="1"/>
          </p:cNvSpPr>
          <p:nvPr>
            <p:ph sz="quarter" idx="14"/>
          </p:nvPr>
        </p:nvSpPr>
        <p:spPr>
          <a:xfrm>
            <a:off x="1981200" y="2142698"/>
            <a:ext cx="8229600" cy="4029502"/>
          </a:xfrm>
        </p:spPr>
        <p:txBody>
          <a:bodyPr/>
          <a:lstStyle/>
          <a:p>
            <a:pPr marL="429768" indent="-429768">
              <a:buFont typeface="+mj-lt"/>
              <a:buAutoNum type="arabicPeriod" startAt="3"/>
            </a:pPr>
            <a:r>
              <a:rPr lang="en-US" dirty="0"/>
              <a:t>Testing Requirements</a:t>
            </a:r>
          </a:p>
          <a:p>
            <a:pPr marL="558800" lvl="1" indent="0">
              <a:spcBef>
                <a:spcPts val="100"/>
              </a:spcBef>
              <a:buNone/>
            </a:pPr>
            <a:r>
              <a:rPr lang="en-US" dirty="0">
                <a:solidFill>
                  <a:schemeClr val="tx2"/>
                </a:solidFill>
              </a:rPr>
              <a:t>a.</a:t>
            </a:r>
            <a:r>
              <a:rPr lang="en-US" dirty="0"/>
              <a:t> Hardware</a:t>
            </a:r>
          </a:p>
          <a:p>
            <a:pPr marL="558800" lvl="1" indent="0">
              <a:spcBef>
                <a:spcPts val="100"/>
              </a:spcBef>
              <a:buNone/>
            </a:pPr>
            <a:r>
              <a:rPr lang="en-US" dirty="0">
                <a:solidFill>
                  <a:schemeClr val="tx2"/>
                </a:solidFill>
              </a:rPr>
              <a:t>b.</a:t>
            </a:r>
            <a:r>
              <a:rPr lang="en-US" dirty="0"/>
              <a:t> Software</a:t>
            </a:r>
          </a:p>
          <a:p>
            <a:pPr marL="558800" lvl="1" indent="0">
              <a:spcBef>
                <a:spcPts val="100"/>
              </a:spcBef>
              <a:buNone/>
            </a:pPr>
            <a:r>
              <a:rPr lang="en-US" dirty="0">
                <a:solidFill>
                  <a:schemeClr val="tx2"/>
                </a:solidFill>
              </a:rPr>
              <a:t>c. </a:t>
            </a:r>
            <a:r>
              <a:rPr lang="en-US" dirty="0"/>
              <a:t>Personnel</a:t>
            </a:r>
          </a:p>
          <a:p>
            <a:pPr marL="429768" indent="-429768">
              <a:buFont typeface="+mj-lt"/>
              <a:buAutoNum type="arabicPeriod" startAt="4"/>
            </a:pPr>
            <a:r>
              <a:rPr lang="en-US" dirty="0"/>
              <a:t>Procedure Control</a:t>
            </a:r>
          </a:p>
          <a:p>
            <a:pPr marL="558800" lvl="1" indent="0">
              <a:spcBef>
                <a:spcPts val="100"/>
              </a:spcBef>
              <a:buNone/>
            </a:pPr>
            <a:r>
              <a:rPr lang="en-US" dirty="0">
                <a:solidFill>
                  <a:schemeClr val="tx2"/>
                </a:solidFill>
              </a:rPr>
              <a:t>a.</a:t>
            </a:r>
            <a:r>
              <a:rPr lang="en-US" dirty="0"/>
              <a:t> Test initiation</a:t>
            </a:r>
          </a:p>
          <a:p>
            <a:pPr marL="558800" lvl="1" indent="0">
              <a:spcBef>
                <a:spcPts val="100"/>
              </a:spcBef>
              <a:buNone/>
            </a:pPr>
            <a:r>
              <a:rPr lang="en-US" dirty="0">
                <a:solidFill>
                  <a:schemeClr val="tx2"/>
                </a:solidFill>
              </a:rPr>
              <a:t>b.</a:t>
            </a:r>
            <a:r>
              <a:rPr lang="en-US" dirty="0"/>
              <a:t> Test execution</a:t>
            </a:r>
          </a:p>
          <a:p>
            <a:pPr marL="558800" lvl="1" indent="0">
              <a:spcBef>
                <a:spcPts val="100"/>
              </a:spcBef>
              <a:buNone/>
            </a:pPr>
            <a:r>
              <a:rPr lang="en-US" dirty="0">
                <a:solidFill>
                  <a:schemeClr val="tx2"/>
                </a:solidFill>
              </a:rPr>
              <a:t>c. </a:t>
            </a:r>
            <a:r>
              <a:rPr lang="en-US" dirty="0"/>
              <a:t>Test failure</a:t>
            </a:r>
          </a:p>
          <a:p>
            <a:pPr marL="558800" lvl="1" indent="0">
              <a:spcBef>
                <a:spcPts val="100"/>
              </a:spcBef>
              <a:buNone/>
            </a:pPr>
            <a:r>
              <a:rPr lang="en-US" dirty="0">
                <a:solidFill>
                  <a:schemeClr val="tx2"/>
                </a:solidFill>
              </a:rPr>
              <a:t>d. </a:t>
            </a:r>
            <a:r>
              <a:rPr lang="en-US" dirty="0"/>
              <a:t>Access/change control</a:t>
            </a:r>
          </a:p>
          <a:p>
            <a:pPr marL="558800" lvl="1" indent="0">
              <a:spcBef>
                <a:spcPts val="100"/>
              </a:spcBef>
              <a:buNone/>
            </a:pPr>
            <a:r>
              <a:rPr lang="en-US" dirty="0">
                <a:solidFill>
                  <a:schemeClr val="tx2"/>
                </a:solidFill>
              </a:rPr>
              <a:t>e.</a:t>
            </a:r>
            <a:r>
              <a:rPr lang="en-US" dirty="0"/>
              <a:t> Document control</a:t>
            </a:r>
            <a:endParaRPr lang="en-IN" dirty="0"/>
          </a:p>
        </p:txBody>
      </p:sp>
    </p:spTree>
    <p:extLst>
      <p:ext uri="{BB962C8B-B14F-4D97-AF65-F5344CB8AC3E}">
        <p14:creationId xmlns:p14="http://schemas.microsoft.com/office/powerpoint/2010/main" val="1979367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13-3: Table of Contents of a Master Test Plan </a:t>
            </a:r>
            <a:r>
              <a:rPr lang="en-US" sz="2000" b="0" dirty="0"/>
              <a:t>(3 of 3)</a:t>
            </a:r>
            <a:endParaRPr lang="en-IN" b="0" dirty="0"/>
          </a:p>
        </p:txBody>
      </p:sp>
      <p:sp>
        <p:nvSpPr>
          <p:cNvPr id="3" name="Content Placeholder 2"/>
          <p:cNvSpPr>
            <a:spLocks noGrp="1"/>
          </p:cNvSpPr>
          <p:nvPr>
            <p:ph sz="quarter" idx="13"/>
          </p:nvPr>
        </p:nvSpPr>
        <p:spPr>
          <a:xfrm>
            <a:off x="1981200" y="1556328"/>
            <a:ext cx="8229600" cy="381655"/>
          </a:xfrm>
        </p:spPr>
        <p:txBody>
          <a:bodyPr/>
          <a:lstStyle/>
          <a:p>
            <a:pPr marL="432" indent="0">
              <a:buNone/>
            </a:pPr>
            <a:r>
              <a:rPr lang="en-US" sz="2000" b="1" dirty="0"/>
              <a:t>13.2</a:t>
            </a:r>
            <a:r>
              <a:rPr lang="en-US" sz="2000" b="1" dirty="0">
                <a:solidFill>
                  <a:schemeClr val="accent1"/>
                </a:solidFill>
              </a:rPr>
              <a:t> </a:t>
            </a:r>
            <a:r>
              <a:rPr lang="en-US" sz="2000" dirty="0"/>
              <a:t>Describe how software applications are tested</a:t>
            </a:r>
            <a:endParaRPr lang="en-IN" sz="2000" dirty="0"/>
          </a:p>
        </p:txBody>
      </p:sp>
      <p:sp>
        <p:nvSpPr>
          <p:cNvPr id="5" name="Content Placeholder 4"/>
          <p:cNvSpPr>
            <a:spLocks noGrp="1"/>
          </p:cNvSpPr>
          <p:nvPr>
            <p:ph sz="quarter" idx="15"/>
          </p:nvPr>
        </p:nvSpPr>
        <p:spPr>
          <a:xfrm>
            <a:off x="1981200" y="2142699"/>
            <a:ext cx="8229600" cy="3537133"/>
          </a:xfrm>
        </p:spPr>
        <p:txBody>
          <a:bodyPr/>
          <a:lstStyle/>
          <a:p>
            <a:pPr marL="429768" indent="-429768">
              <a:buFont typeface="+mj-lt"/>
              <a:buAutoNum type="arabicPeriod" startAt="5"/>
            </a:pPr>
            <a:r>
              <a:rPr lang="en-US" sz="2000" dirty="0"/>
              <a:t>Test-specific or component-specific test plans</a:t>
            </a:r>
          </a:p>
          <a:p>
            <a:pPr marL="558800" lvl="1" indent="0">
              <a:spcBef>
                <a:spcPts val="100"/>
              </a:spcBef>
              <a:buNone/>
            </a:pPr>
            <a:r>
              <a:rPr lang="en-US" sz="2000" dirty="0">
                <a:solidFill>
                  <a:schemeClr val="tx2"/>
                </a:solidFill>
              </a:rPr>
              <a:t>a.</a:t>
            </a:r>
            <a:r>
              <a:rPr lang="en-US" sz="2000" dirty="0"/>
              <a:t> Objectives</a:t>
            </a:r>
          </a:p>
          <a:p>
            <a:pPr marL="558800" lvl="1" indent="0">
              <a:spcBef>
                <a:spcPts val="100"/>
              </a:spcBef>
              <a:buNone/>
            </a:pPr>
            <a:r>
              <a:rPr lang="en-US" sz="2000" dirty="0">
                <a:solidFill>
                  <a:schemeClr val="tx2"/>
                </a:solidFill>
              </a:rPr>
              <a:t>b.</a:t>
            </a:r>
            <a:r>
              <a:rPr lang="en-US" sz="2000" dirty="0"/>
              <a:t> Software description</a:t>
            </a:r>
          </a:p>
          <a:p>
            <a:pPr marL="558800" lvl="1" indent="0">
              <a:spcBef>
                <a:spcPts val="100"/>
              </a:spcBef>
              <a:buNone/>
            </a:pPr>
            <a:r>
              <a:rPr lang="en-US" sz="2000" dirty="0">
                <a:solidFill>
                  <a:schemeClr val="tx2"/>
                </a:solidFill>
              </a:rPr>
              <a:t>c.</a:t>
            </a:r>
            <a:r>
              <a:rPr lang="en-US" sz="2000" dirty="0"/>
              <a:t> Method</a:t>
            </a:r>
          </a:p>
          <a:p>
            <a:pPr marL="558800" lvl="1" indent="0">
              <a:spcBef>
                <a:spcPts val="100"/>
              </a:spcBef>
              <a:buNone/>
            </a:pPr>
            <a:r>
              <a:rPr lang="en-US" sz="2000" dirty="0">
                <a:solidFill>
                  <a:schemeClr val="tx2"/>
                </a:solidFill>
              </a:rPr>
              <a:t>d.</a:t>
            </a:r>
            <a:r>
              <a:rPr lang="en-US" sz="2000" dirty="0"/>
              <a:t> Milestones, schedule, progression</a:t>
            </a:r>
          </a:p>
          <a:p>
            <a:pPr marL="558800" lvl="1" indent="0">
              <a:spcBef>
                <a:spcPts val="100"/>
              </a:spcBef>
              <a:buNone/>
            </a:pPr>
            <a:r>
              <a:rPr lang="en-US" sz="2000" dirty="0">
                <a:solidFill>
                  <a:schemeClr val="tx2"/>
                </a:solidFill>
              </a:rPr>
              <a:t>e.</a:t>
            </a:r>
            <a:r>
              <a:rPr lang="en-US" sz="2000" dirty="0"/>
              <a:t> Locations</a:t>
            </a:r>
          </a:p>
          <a:p>
            <a:pPr marL="558800" lvl="1" indent="0">
              <a:spcBef>
                <a:spcPts val="100"/>
              </a:spcBef>
              <a:buNone/>
            </a:pPr>
            <a:r>
              <a:rPr lang="en-US" sz="2000" dirty="0">
                <a:solidFill>
                  <a:schemeClr val="tx2"/>
                </a:solidFill>
              </a:rPr>
              <a:t>f.</a:t>
            </a:r>
            <a:r>
              <a:rPr lang="en-US" sz="2000" dirty="0"/>
              <a:t> Requirements</a:t>
            </a:r>
          </a:p>
          <a:p>
            <a:pPr marL="558800" lvl="1" indent="0">
              <a:spcBef>
                <a:spcPts val="100"/>
              </a:spcBef>
              <a:buNone/>
            </a:pPr>
            <a:r>
              <a:rPr lang="en-US" sz="2000" dirty="0">
                <a:solidFill>
                  <a:schemeClr val="tx2"/>
                </a:solidFill>
              </a:rPr>
              <a:t>g.</a:t>
            </a:r>
            <a:r>
              <a:rPr lang="en-US" sz="2000" dirty="0"/>
              <a:t> Criteria for passing tests</a:t>
            </a:r>
          </a:p>
          <a:p>
            <a:pPr marL="558800" lvl="1" indent="0">
              <a:spcBef>
                <a:spcPts val="100"/>
              </a:spcBef>
              <a:buNone/>
            </a:pPr>
            <a:r>
              <a:rPr lang="en-US" sz="2000" dirty="0">
                <a:solidFill>
                  <a:schemeClr val="tx2"/>
                </a:solidFill>
              </a:rPr>
              <a:t>h.</a:t>
            </a:r>
            <a:r>
              <a:rPr lang="en-US" sz="2000" dirty="0"/>
              <a:t> Resulting test materials</a:t>
            </a:r>
          </a:p>
          <a:p>
            <a:pPr marL="558800" lvl="1" indent="0">
              <a:spcBef>
                <a:spcPts val="100"/>
              </a:spcBef>
              <a:buNone/>
            </a:pPr>
            <a:r>
              <a:rPr lang="en-US" sz="2000" dirty="0" err="1">
                <a:solidFill>
                  <a:schemeClr val="tx2"/>
                </a:solidFill>
              </a:rPr>
              <a:t>i</a:t>
            </a:r>
            <a:r>
              <a:rPr lang="en-US" sz="2000" dirty="0">
                <a:solidFill>
                  <a:schemeClr val="tx2"/>
                </a:solidFill>
              </a:rPr>
              <a:t>.</a:t>
            </a:r>
            <a:r>
              <a:rPr lang="en-US" sz="2000" dirty="0"/>
              <a:t> Execution control</a:t>
            </a:r>
          </a:p>
          <a:p>
            <a:pPr marL="558800" lvl="1" indent="0">
              <a:spcBef>
                <a:spcPts val="100"/>
              </a:spcBef>
              <a:buNone/>
            </a:pPr>
            <a:r>
              <a:rPr lang="en-US" sz="2000" dirty="0">
                <a:solidFill>
                  <a:schemeClr val="tx2"/>
                </a:solidFill>
              </a:rPr>
              <a:t>j. </a:t>
            </a:r>
            <a:r>
              <a:rPr lang="en-US" sz="2000" dirty="0"/>
              <a:t>Attachments</a:t>
            </a:r>
            <a:endParaRPr lang="en-IN" sz="2000" dirty="0"/>
          </a:p>
        </p:txBody>
      </p:sp>
      <p:sp>
        <p:nvSpPr>
          <p:cNvPr id="4" name="Content Placeholder 3"/>
          <p:cNvSpPr>
            <a:spLocks noGrp="1"/>
          </p:cNvSpPr>
          <p:nvPr>
            <p:ph sz="quarter" idx="14"/>
          </p:nvPr>
        </p:nvSpPr>
        <p:spPr>
          <a:xfrm>
            <a:off x="1981200" y="5905052"/>
            <a:ext cx="8229600" cy="311111"/>
          </a:xfrm>
        </p:spPr>
        <p:txBody>
          <a:bodyPr/>
          <a:lstStyle/>
          <a:p>
            <a:pPr marL="432" indent="0">
              <a:buNone/>
            </a:pPr>
            <a:r>
              <a:rPr lang="en-US" sz="1400" dirty="0"/>
              <a:t>(</a:t>
            </a:r>
            <a:r>
              <a:rPr lang="en-US" sz="1400" b="1" dirty="0"/>
              <a:t>Source</a:t>
            </a:r>
            <a:r>
              <a:rPr lang="en-US" sz="1400" dirty="0"/>
              <a:t>: Adapted from Mosley, 1993.)</a:t>
            </a:r>
          </a:p>
        </p:txBody>
      </p:sp>
    </p:spTree>
    <p:extLst>
      <p:ext uri="{BB962C8B-B14F-4D97-AF65-F5344CB8AC3E}">
        <p14:creationId xmlns:p14="http://schemas.microsoft.com/office/powerpoint/2010/main" val="59439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Seven Different Types of Tests </a:t>
            </a:r>
            <a:r>
              <a:rPr lang="en-US" sz="2000" b="0" dirty="0"/>
              <a:t>(1 of 4)</a:t>
            </a:r>
            <a:endParaRPr lang="en-IN" b="0" dirty="0"/>
          </a:p>
        </p:txBody>
      </p:sp>
      <p:sp>
        <p:nvSpPr>
          <p:cNvPr id="3" name="Content Placeholder 2"/>
          <p:cNvSpPr>
            <a:spLocks noGrp="1"/>
          </p:cNvSpPr>
          <p:nvPr>
            <p:ph sz="quarter" idx="13"/>
          </p:nvPr>
        </p:nvSpPr>
        <p:spPr>
          <a:xfrm>
            <a:off x="1981200" y="1556328"/>
            <a:ext cx="8229600" cy="431223"/>
          </a:xfrm>
        </p:spPr>
        <p:txBody>
          <a:bodyPr/>
          <a:lstStyle/>
          <a:p>
            <a:pPr marL="432" indent="0">
              <a:buNone/>
            </a:pPr>
            <a:r>
              <a:rPr lang="en-US" b="1" dirty="0"/>
              <a:t>13.2</a:t>
            </a:r>
            <a:r>
              <a:rPr lang="en-US" b="1" dirty="0">
                <a:solidFill>
                  <a:schemeClr val="accent1"/>
                </a:solidFill>
              </a:rPr>
              <a:t> </a:t>
            </a:r>
            <a:r>
              <a:rPr lang="en-US" dirty="0"/>
              <a:t>Describe how software applications are tested</a:t>
            </a:r>
          </a:p>
        </p:txBody>
      </p:sp>
      <p:sp>
        <p:nvSpPr>
          <p:cNvPr id="5" name="Content Placeholder 4"/>
          <p:cNvSpPr>
            <a:spLocks noGrp="1"/>
          </p:cNvSpPr>
          <p:nvPr>
            <p:ph sz="quarter" idx="14"/>
          </p:nvPr>
        </p:nvSpPr>
        <p:spPr>
          <a:xfrm>
            <a:off x="1981200" y="2144569"/>
            <a:ext cx="8229600" cy="4132407"/>
          </a:xfrm>
        </p:spPr>
        <p:txBody>
          <a:bodyPr/>
          <a:lstStyle/>
          <a:p>
            <a:pPr indent="-256032"/>
            <a:r>
              <a:rPr lang="en-US" b="1" dirty="0"/>
              <a:t>Software application testing</a:t>
            </a:r>
            <a:r>
              <a:rPr lang="en-US" i="1" dirty="0"/>
              <a:t> </a:t>
            </a:r>
            <a:r>
              <a:rPr lang="en-US" dirty="0"/>
              <a:t>is an umbrella term that covers several types of tests</a:t>
            </a:r>
          </a:p>
          <a:p>
            <a:pPr indent="-256032"/>
            <a:r>
              <a:rPr lang="en-US" altLang="en-US" dirty="0"/>
              <a:t>Static or dynamic techniques</a:t>
            </a:r>
          </a:p>
          <a:p>
            <a:pPr lvl="1"/>
            <a:r>
              <a:rPr lang="en-US" altLang="en-US" dirty="0"/>
              <a:t>Static testing means that the code being tested is not executed</a:t>
            </a:r>
          </a:p>
          <a:p>
            <a:pPr lvl="1"/>
            <a:r>
              <a:rPr lang="en-US" altLang="en-US" dirty="0"/>
              <a:t>Dynamic testing involves execution of the code</a:t>
            </a:r>
          </a:p>
          <a:p>
            <a:pPr indent="-256032"/>
            <a:r>
              <a:rPr lang="en-US" altLang="en-US" dirty="0"/>
              <a:t>Automated testing v</a:t>
            </a:r>
            <a:r>
              <a:rPr lang="en-US" altLang="en-US" sz="100" dirty="0">
                <a:solidFill>
                  <a:schemeClr val="bg1"/>
                </a:solidFill>
              </a:rPr>
              <a:t>ersu</a:t>
            </a:r>
            <a:r>
              <a:rPr lang="en-US" altLang="en-US" dirty="0"/>
              <a:t>s manual testing</a:t>
            </a:r>
          </a:p>
          <a:p>
            <a:pPr lvl="1" eaLnBrk="1" hangingPunct="1"/>
            <a:r>
              <a:rPr lang="en-US" altLang="en-US" dirty="0"/>
              <a:t>Automated means computer conducts the test</a:t>
            </a:r>
          </a:p>
          <a:p>
            <a:pPr lvl="1" eaLnBrk="1" hangingPunct="1"/>
            <a:r>
              <a:rPr lang="en-US" altLang="en-US" dirty="0"/>
              <a:t>Manual means that people complete the test</a:t>
            </a:r>
            <a:endParaRPr lang="en-IN" dirty="0"/>
          </a:p>
        </p:txBody>
      </p:sp>
    </p:spTree>
    <p:extLst>
      <p:ext uri="{BB962C8B-B14F-4D97-AF65-F5344CB8AC3E}">
        <p14:creationId xmlns:p14="http://schemas.microsoft.com/office/powerpoint/2010/main" val="1809676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13-4: Categorization of Test Types</a:t>
            </a:r>
            <a:endParaRPr lang="en-IN" sz="3400" dirty="0"/>
          </a:p>
        </p:txBody>
      </p:sp>
      <p:graphicFrame>
        <p:nvGraphicFramePr>
          <p:cNvPr id="5" name="Table 4"/>
          <p:cNvGraphicFramePr>
            <a:graphicFrameLocks noGrp="1"/>
          </p:cNvGraphicFramePr>
          <p:nvPr/>
        </p:nvGraphicFramePr>
        <p:xfrm>
          <a:off x="2486892" y="1939636"/>
          <a:ext cx="7218219" cy="1657844"/>
        </p:xfrm>
        <a:graphic>
          <a:graphicData uri="http://schemas.openxmlformats.org/drawingml/2006/table">
            <a:tbl>
              <a:tblPr firstRow="1" bandRow="1">
                <a:tableStyleId>{2D5ABB26-0587-4C30-8999-92F81FD0307C}</a:tableStyleId>
              </a:tblPr>
              <a:tblGrid>
                <a:gridCol w="2406073">
                  <a:extLst>
                    <a:ext uri="{9D8B030D-6E8A-4147-A177-3AD203B41FA5}">
                      <a16:colId xmlns:a16="http://schemas.microsoft.com/office/drawing/2014/main" val="20000"/>
                    </a:ext>
                  </a:extLst>
                </a:gridCol>
                <a:gridCol w="2406073">
                  <a:extLst>
                    <a:ext uri="{9D8B030D-6E8A-4147-A177-3AD203B41FA5}">
                      <a16:colId xmlns:a16="http://schemas.microsoft.com/office/drawing/2014/main" val="20001"/>
                    </a:ext>
                  </a:extLst>
                </a:gridCol>
                <a:gridCol w="2406073">
                  <a:extLst>
                    <a:ext uri="{9D8B030D-6E8A-4147-A177-3AD203B41FA5}">
                      <a16:colId xmlns:a16="http://schemas.microsoft.com/office/drawing/2014/main" val="20002"/>
                    </a:ext>
                  </a:extLst>
                </a:gridCol>
              </a:tblGrid>
              <a:tr h="372604">
                <a:tc>
                  <a:txBody>
                    <a:bodyPr/>
                    <a:lstStyle/>
                    <a:p>
                      <a:r>
                        <a:rPr lang="en-US" sz="1800" dirty="0">
                          <a:solidFill>
                            <a:schemeClr val="bg1"/>
                          </a:solidFil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a:t>Manual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a:t>Automated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dirty="0"/>
                        <a:t>Static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Inspections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Syntax checking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800" dirty="0"/>
                        <a:t>Dynamic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Walk-through</a:t>
                      </a:r>
                    </a:p>
                    <a:p>
                      <a:r>
                        <a:rPr lang="en-US" sz="1800" dirty="0"/>
                        <a:t>Desk checking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Unit test</a:t>
                      </a:r>
                    </a:p>
                    <a:p>
                      <a:r>
                        <a:rPr lang="en-US" sz="1800" dirty="0"/>
                        <a:t>Integration test</a:t>
                      </a:r>
                    </a:p>
                    <a:p>
                      <a:r>
                        <a:rPr lang="en-US" sz="1800" dirty="0"/>
                        <a:t>System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Content Placeholder 3"/>
          <p:cNvSpPr>
            <a:spLocks noGrp="1"/>
          </p:cNvSpPr>
          <p:nvPr>
            <p:ph sz="quarter" idx="14"/>
          </p:nvPr>
        </p:nvSpPr>
        <p:spPr>
          <a:xfrm>
            <a:off x="1994848" y="6076951"/>
            <a:ext cx="8229600" cy="290513"/>
          </a:xfrm>
        </p:spPr>
        <p:txBody>
          <a:bodyPr/>
          <a:lstStyle/>
          <a:p>
            <a:pPr marL="432" indent="0">
              <a:buNone/>
            </a:pPr>
            <a:r>
              <a:rPr lang="en-US" sz="1400" dirty="0"/>
              <a:t>(</a:t>
            </a:r>
            <a:r>
              <a:rPr lang="en-US" sz="1400" b="1" dirty="0"/>
              <a:t>Source</a:t>
            </a:r>
            <a:r>
              <a:rPr lang="en-US" sz="1400" dirty="0"/>
              <a:t>: Adapted from Mosley, 1993)</a:t>
            </a:r>
          </a:p>
        </p:txBody>
      </p:sp>
    </p:spTree>
    <p:extLst>
      <p:ext uri="{BB962C8B-B14F-4D97-AF65-F5344CB8AC3E}">
        <p14:creationId xmlns:p14="http://schemas.microsoft.com/office/powerpoint/2010/main" val="800422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Seven Different Types of Tests </a:t>
            </a:r>
            <a:r>
              <a:rPr lang="en-US" sz="2000" b="0" dirty="0"/>
              <a:t>(2 of 4)</a:t>
            </a:r>
            <a:endParaRPr lang="en-IN" b="0" dirty="0"/>
          </a:p>
        </p:txBody>
      </p:sp>
      <p:sp>
        <p:nvSpPr>
          <p:cNvPr id="3" name="Content Placeholder 2"/>
          <p:cNvSpPr>
            <a:spLocks noGrp="1"/>
          </p:cNvSpPr>
          <p:nvPr>
            <p:ph sz="quarter" idx="13"/>
          </p:nvPr>
        </p:nvSpPr>
        <p:spPr>
          <a:xfrm>
            <a:off x="1981200" y="1556328"/>
            <a:ext cx="8229600" cy="408951"/>
          </a:xfrm>
        </p:spPr>
        <p:txBody>
          <a:bodyPr/>
          <a:lstStyle/>
          <a:p>
            <a:pPr marL="432" indent="0">
              <a:buNone/>
            </a:pPr>
            <a:r>
              <a:rPr lang="en-US" b="1" dirty="0"/>
              <a:t>13.2</a:t>
            </a:r>
            <a:r>
              <a:rPr lang="en-US" b="1" dirty="0">
                <a:solidFill>
                  <a:schemeClr val="accent1"/>
                </a:solidFill>
              </a:rPr>
              <a:t> </a:t>
            </a:r>
            <a:r>
              <a:rPr lang="en-US" dirty="0"/>
              <a:t>Describe how software applications are tested</a:t>
            </a:r>
          </a:p>
        </p:txBody>
      </p:sp>
      <p:sp>
        <p:nvSpPr>
          <p:cNvPr id="4" name="Content Placeholder 3"/>
          <p:cNvSpPr>
            <a:spLocks noGrp="1"/>
          </p:cNvSpPr>
          <p:nvPr>
            <p:ph sz="quarter" idx="14"/>
          </p:nvPr>
        </p:nvSpPr>
        <p:spPr>
          <a:xfrm>
            <a:off x="1981200" y="2142696"/>
            <a:ext cx="8229600" cy="2848404"/>
          </a:xfrm>
        </p:spPr>
        <p:txBody>
          <a:bodyPr/>
          <a:lstStyle/>
          <a:p>
            <a:r>
              <a:rPr lang="en-US" dirty="0">
                <a:solidFill>
                  <a:schemeClr val="tx1"/>
                </a:solidFill>
              </a:rPr>
              <a:t>Seven types of testing:</a:t>
            </a:r>
          </a:p>
          <a:p>
            <a:pPr marL="740664" lvl="1" indent="-429768">
              <a:buFont typeface="+mj-lt"/>
              <a:buAutoNum type="arabicPeriod"/>
            </a:pPr>
            <a:r>
              <a:rPr lang="en-US" b="1" dirty="0">
                <a:solidFill>
                  <a:schemeClr val="tx1"/>
                </a:solidFill>
              </a:rPr>
              <a:t>Inspections</a:t>
            </a:r>
            <a:r>
              <a:rPr lang="en-US" dirty="0">
                <a:solidFill>
                  <a:schemeClr val="tx1"/>
                </a:solidFill>
              </a:rPr>
              <a:t> – testing technique in which participants examine program code for predictable language-specific errors</a:t>
            </a:r>
          </a:p>
          <a:p>
            <a:pPr marL="740664" lvl="1" indent="-429768">
              <a:buFont typeface="+mj-lt"/>
              <a:buAutoNum type="arabicPeriod"/>
            </a:pPr>
            <a:r>
              <a:rPr lang="en-US" altLang="en-US" b="1" dirty="0">
                <a:solidFill>
                  <a:schemeClr val="tx1"/>
                </a:solidFill>
              </a:rPr>
              <a:t>Walk-throughs</a:t>
            </a:r>
            <a:r>
              <a:rPr lang="en-US" altLang="en-US" dirty="0">
                <a:solidFill>
                  <a:schemeClr val="tx1"/>
                </a:solidFill>
              </a:rPr>
              <a:t> (code walk-throughs) should be done frequently when pieces of work are reviewed and before formal testing. It is an informal process.</a:t>
            </a:r>
            <a:endParaRPr lang="en-US" dirty="0">
              <a:solidFill>
                <a:schemeClr val="tx1"/>
              </a:solidFill>
            </a:endParaRPr>
          </a:p>
        </p:txBody>
      </p:sp>
    </p:spTree>
    <p:extLst>
      <p:ext uri="{BB962C8B-B14F-4D97-AF65-F5344CB8AC3E}">
        <p14:creationId xmlns:p14="http://schemas.microsoft.com/office/powerpoint/2010/main" val="1552832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215372"/>
            <a:ext cx="7362967" cy="1097279"/>
          </a:xfrm>
        </p:spPr>
        <p:txBody>
          <a:bodyPr/>
          <a:lstStyle/>
          <a:p>
            <a:r>
              <a:rPr lang="en-US" sz="3400" dirty="0"/>
              <a:t>Figure 13-2: Steps in a Typical Walk-Through</a:t>
            </a:r>
            <a:endParaRPr lang="en-IN" sz="3400" dirty="0"/>
          </a:p>
        </p:txBody>
      </p:sp>
      <p:pic>
        <p:nvPicPr>
          <p:cNvPr id="2050" name="Picture 2" descr="The outline consists of six following steps. &#10;1. Have the review meeting chaired by the project manager or chief programmer, who is also responsible for scheduling the meeting, reserving a room, setting the agenda, inviting participants, and so on. &#10;2. The programmer presents his or her work to the reviewers. Discussion should be general during the presentation. &#10;3. Following the general discussion, the programmer walks through the code in detail, focusing on the logic of the code rather than on specific test cases. &#10;4. Reviewers ask to walk through specific test cases. &#10;5. The chair resolves disagreements if the review team members cannot reach agreement among themselves and assigns duties, usually to the programmer, for making specific changes. &#10;6. A second walk through is then scheduled if needed.&#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028" y="1929225"/>
            <a:ext cx="7955947" cy="330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1981200" y="5722303"/>
            <a:ext cx="8229600" cy="326073"/>
          </a:xfrm>
        </p:spPr>
        <p:txBody>
          <a:bodyPr/>
          <a:lstStyle/>
          <a:p>
            <a:pPr marL="432" indent="0">
              <a:buNone/>
            </a:pPr>
            <a:r>
              <a:rPr lang="en-US" sz="1400" dirty="0"/>
              <a:t>(</a:t>
            </a:r>
            <a:r>
              <a:rPr lang="en-US" sz="1400" b="1" dirty="0"/>
              <a:t>Source</a:t>
            </a:r>
            <a:r>
              <a:rPr lang="en-US" sz="1400" i="1" dirty="0"/>
              <a:t>: </a:t>
            </a:r>
            <a:r>
              <a:rPr lang="en-US" sz="1400" dirty="0"/>
              <a:t>Based on Yourdon, 1989)</a:t>
            </a:r>
          </a:p>
        </p:txBody>
      </p:sp>
    </p:spTree>
    <p:extLst>
      <p:ext uri="{BB962C8B-B14F-4D97-AF65-F5344CB8AC3E}">
        <p14:creationId xmlns:p14="http://schemas.microsoft.com/office/powerpoint/2010/main" val="365815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Seven Different Types of Tests </a:t>
            </a:r>
            <a:r>
              <a:rPr lang="en-US" sz="2000" b="0" dirty="0"/>
              <a:t>(3 of 4)</a:t>
            </a:r>
            <a:endParaRPr lang="en-IN" b="0" dirty="0"/>
          </a:p>
        </p:txBody>
      </p:sp>
      <p:sp>
        <p:nvSpPr>
          <p:cNvPr id="3" name="Content Placeholder 2"/>
          <p:cNvSpPr>
            <a:spLocks noGrp="1"/>
          </p:cNvSpPr>
          <p:nvPr>
            <p:ph sz="quarter" idx="13"/>
          </p:nvPr>
        </p:nvSpPr>
        <p:spPr>
          <a:xfrm>
            <a:off x="1981200" y="1556328"/>
            <a:ext cx="8229600" cy="424873"/>
          </a:xfrm>
        </p:spPr>
        <p:txBody>
          <a:bodyPr/>
          <a:lstStyle/>
          <a:p>
            <a:pPr marL="432" indent="0">
              <a:buNone/>
            </a:pPr>
            <a:r>
              <a:rPr lang="en-US" b="1" dirty="0"/>
              <a:t>13.2</a:t>
            </a:r>
            <a:r>
              <a:rPr lang="en-US" b="1" dirty="0">
                <a:solidFill>
                  <a:schemeClr val="accent1"/>
                </a:solidFill>
              </a:rPr>
              <a:t> </a:t>
            </a:r>
            <a:r>
              <a:rPr lang="en-US" dirty="0"/>
              <a:t>Describe how software applications are tested</a:t>
            </a:r>
          </a:p>
        </p:txBody>
      </p:sp>
      <p:sp>
        <p:nvSpPr>
          <p:cNvPr id="4" name="Content Placeholder 3"/>
          <p:cNvSpPr>
            <a:spLocks noGrp="1"/>
          </p:cNvSpPr>
          <p:nvPr>
            <p:ph sz="quarter" idx="14"/>
          </p:nvPr>
        </p:nvSpPr>
        <p:spPr>
          <a:xfrm>
            <a:off x="1981200" y="2119746"/>
            <a:ext cx="8437418" cy="3990109"/>
          </a:xfrm>
        </p:spPr>
        <p:txBody>
          <a:bodyPr/>
          <a:lstStyle/>
          <a:p>
            <a:r>
              <a:rPr lang="en-US" dirty="0">
                <a:solidFill>
                  <a:schemeClr val="tx1"/>
                </a:solidFill>
              </a:rPr>
              <a:t>Seven types of testing:</a:t>
            </a:r>
          </a:p>
          <a:p>
            <a:pPr marL="740664" lvl="1" indent="-429768">
              <a:buFont typeface="+mj-lt"/>
              <a:buAutoNum type="arabicPeriod" startAt="3"/>
            </a:pPr>
            <a:r>
              <a:rPr lang="en-US" b="1" dirty="0">
                <a:solidFill>
                  <a:schemeClr val="tx1"/>
                </a:solidFill>
              </a:rPr>
              <a:t>Desk checking </a:t>
            </a:r>
            <a:r>
              <a:rPr lang="en-US" dirty="0">
                <a:solidFill>
                  <a:schemeClr val="tx1"/>
                </a:solidFill>
              </a:rPr>
              <a:t>– testing technique in which the program code is sequentially executed manually by the reviewer</a:t>
            </a:r>
          </a:p>
          <a:p>
            <a:pPr marL="740664" lvl="1" indent="-429768">
              <a:buFont typeface="+mj-lt"/>
              <a:buAutoNum type="arabicPeriod" startAt="4"/>
            </a:pPr>
            <a:r>
              <a:rPr lang="en-US" altLang="en-US" b="1" dirty="0">
                <a:solidFill>
                  <a:schemeClr val="tx1"/>
                </a:solidFill>
              </a:rPr>
              <a:t>Unit testing </a:t>
            </a:r>
            <a:r>
              <a:rPr lang="en-US" altLang="en-US" dirty="0">
                <a:solidFill>
                  <a:schemeClr val="tx1"/>
                </a:solidFill>
              </a:rPr>
              <a:t>– </a:t>
            </a:r>
            <a:r>
              <a:rPr lang="en-US" dirty="0">
                <a:solidFill>
                  <a:schemeClr val="tx1"/>
                </a:solidFill>
              </a:rPr>
              <a:t>process of testing each module alone in an attempt to discover any errors in its code</a:t>
            </a:r>
          </a:p>
          <a:p>
            <a:pPr marL="740664" lvl="1" indent="-429768">
              <a:buFont typeface="+mj-lt"/>
              <a:buAutoNum type="arabicPeriod" startAt="5"/>
            </a:pPr>
            <a:r>
              <a:rPr lang="en-US" b="1" dirty="0">
                <a:solidFill>
                  <a:schemeClr val="tx1"/>
                </a:solidFill>
              </a:rPr>
              <a:t>Integration testing </a:t>
            </a:r>
            <a:r>
              <a:rPr lang="en-US" dirty="0">
                <a:solidFill>
                  <a:schemeClr val="tx1"/>
                </a:solidFill>
              </a:rPr>
              <a:t>– process of bringing together all of the modules that a program comprises for testing purposes. Modules are typically integrated in a top-down, incremental fashion.</a:t>
            </a:r>
            <a:endParaRPr lang="en-IN" dirty="0">
              <a:solidFill>
                <a:schemeClr val="tx1"/>
              </a:solidFill>
            </a:endParaRPr>
          </a:p>
        </p:txBody>
      </p:sp>
    </p:spTree>
    <p:extLst>
      <p:ext uri="{BB962C8B-B14F-4D97-AF65-F5344CB8AC3E}">
        <p14:creationId xmlns:p14="http://schemas.microsoft.com/office/powerpoint/2010/main" val="4265126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Seven Different Types of Tests </a:t>
            </a:r>
            <a:r>
              <a:rPr lang="en-US" sz="2000" b="0" dirty="0"/>
              <a:t>(4 of 4)</a:t>
            </a:r>
            <a:endParaRPr lang="en-IN" sz="2000" b="0" dirty="0"/>
          </a:p>
        </p:txBody>
      </p:sp>
      <p:sp>
        <p:nvSpPr>
          <p:cNvPr id="3" name="Content Placeholder 2"/>
          <p:cNvSpPr>
            <a:spLocks noGrp="1"/>
          </p:cNvSpPr>
          <p:nvPr>
            <p:ph sz="quarter" idx="13"/>
          </p:nvPr>
        </p:nvSpPr>
        <p:spPr>
          <a:xfrm>
            <a:off x="1981200" y="1556327"/>
            <a:ext cx="8229600" cy="453448"/>
          </a:xfrm>
        </p:spPr>
        <p:txBody>
          <a:bodyPr/>
          <a:lstStyle/>
          <a:p>
            <a:pPr marL="432" indent="0">
              <a:buNone/>
            </a:pPr>
            <a:r>
              <a:rPr lang="en-US" b="1" dirty="0"/>
              <a:t>13.2</a:t>
            </a:r>
            <a:r>
              <a:rPr lang="en-US" dirty="0"/>
              <a:t> Describe how software applications are tested</a:t>
            </a:r>
          </a:p>
        </p:txBody>
      </p:sp>
      <p:sp>
        <p:nvSpPr>
          <p:cNvPr id="4" name="Content Placeholder 3"/>
          <p:cNvSpPr>
            <a:spLocks noGrp="1"/>
          </p:cNvSpPr>
          <p:nvPr>
            <p:ph sz="quarter" idx="14"/>
          </p:nvPr>
        </p:nvSpPr>
        <p:spPr>
          <a:xfrm>
            <a:off x="1981200" y="2119746"/>
            <a:ext cx="8229600" cy="3463636"/>
          </a:xfrm>
        </p:spPr>
        <p:txBody>
          <a:bodyPr/>
          <a:lstStyle/>
          <a:p>
            <a:r>
              <a:rPr lang="en-US" dirty="0"/>
              <a:t>Seven types of testing:</a:t>
            </a:r>
          </a:p>
          <a:p>
            <a:pPr marL="740664" lvl="1" indent="-429768">
              <a:buFont typeface="+mj-lt"/>
              <a:buAutoNum type="arabicPeriod" startAt="6"/>
            </a:pPr>
            <a:r>
              <a:rPr lang="en-US" b="1" dirty="0"/>
              <a:t>System testing </a:t>
            </a:r>
            <a:r>
              <a:rPr lang="en-US" dirty="0"/>
              <a:t>– bringing together of all of the programs that a system comprises for testing purposes. Programs are typically integrated in a top-down, incremental fashion.</a:t>
            </a:r>
          </a:p>
          <a:p>
            <a:pPr marL="740664" lvl="1" indent="-429768">
              <a:buFont typeface="+mj-lt"/>
              <a:buAutoNum type="arabicPeriod" startAt="6"/>
            </a:pPr>
            <a:r>
              <a:rPr lang="en-US" b="1" dirty="0"/>
              <a:t>Stub testing </a:t>
            </a:r>
            <a:r>
              <a:rPr lang="en-US" dirty="0"/>
              <a:t>– technique used in testing modules, especially where modules are written and tested in a top-down fashion, where a few lines of code are used to substitute for subordinate modules</a:t>
            </a:r>
            <a:endParaRPr lang="en-IN" dirty="0"/>
          </a:p>
        </p:txBody>
      </p:sp>
    </p:spTree>
    <p:extLst>
      <p:ext uri="{BB962C8B-B14F-4D97-AF65-F5344CB8AC3E}">
        <p14:creationId xmlns:p14="http://schemas.microsoft.com/office/powerpoint/2010/main" val="3753852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4EEB2-015D-43CA-ACE6-91ECC8A1E254}"/>
              </a:ext>
            </a:extLst>
          </p:cNvPr>
          <p:cNvSpPr>
            <a:spLocks noGrp="1"/>
          </p:cNvSpPr>
          <p:nvPr>
            <p:ph type="title"/>
          </p:nvPr>
        </p:nvSpPr>
        <p:spPr/>
        <p:txBody>
          <a:bodyPr/>
          <a:lstStyle/>
          <a:p>
            <a:r>
              <a:rPr lang="en-US" dirty="0"/>
              <a:t>The Testing Process </a:t>
            </a:r>
            <a:r>
              <a:rPr lang="en-US" sz="2000" b="0" dirty="0"/>
              <a:t>(1 of 2)</a:t>
            </a:r>
            <a:endParaRPr lang="en-IN" dirty="0"/>
          </a:p>
        </p:txBody>
      </p:sp>
      <p:sp>
        <p:nvSpPr>
          <p:cNvPr id="6" name="Content Placeholder 5">
            <a:extLst>
              <a:ext uri="{FF2B5EF4-FFF2-40B4-BE49-F238E27FC236}">
                <a16:creationId xmlns:a16="http://schemas.microsoft.com/office/drawing/2014/main" id="{14EE31F5-7B13-4A0B-8464-36A570F98582}"/>
              </a:ext>
            </a:extLst>
          </p:cNvPr>
          <p:cNvSpPr>
            <a:spLocks noGrp="1"/>
          </p:cNvSpPr>
          <p:nvPr>
            <p:ph sz="quarter" idx="13"/>
          </p:nvPr>
        </p:nvSpPr>
        <p:spPr>
          <a:xfrm>
            <a:off x="1981200" y="1556329"/>
            <a:ext cx="8229600" cy="392545"/>
          </a:xfrm>
        </p:spPr>
        <p:txBody>
          <a:bodyPr/>
          <a:lstStyle/>
          <a:p>
            <a:pPr marL="432" indent="0">
              <a:buNone/>
            </a:pPr>
            <a:r>
              <a:rPr lang="en-US" sz="2200" b="1" dirty="0"/>
              <a:t>13.2</a:t>
            </a:r>
            <a:r>
              <a:rPr lang="en-US" sz="2200" b="1" dirty="0">
                <a:solidFill>
                  <a:schemeClr val="accent1"/>
                </a:solidFill>
              </a:rPr>
              <a:t> </a:t>
            </a:r>
            <a:r>
              <a:rPr lang="en-US" sz="2200" dirty="0"/>
              <a:t>Describe how software applications are tested</a:t>
            </a:r>
            <a:endParaRPr lang="en-IN" sz="2200" dirty="0"/>
          </a:p>
        </p:txBody>
      </p:sp>
      <p:sp>
        <p:nvSpPr>
          <p:cNvPr id="7" name="Content Placeholder 6">
            <a:extLst>
              <a:ext uri="{FF2B5EF4-FFF2-40B4-BE49-F238E27FC236}">
                <a16:creationId xmlns:a16="http://schemas.microsoft.com/office/drawing/2014/main" id="{52E2B02D-CE9E-4A52-A5A8-D07F6F357C91}"/>
              </a:ext>
            </a:extLst>
          </p:cNvPr>
          <p:cNvSpPr>
            <a:spLocks noGrp="1"/>
          </p:cNvSpPr>
          <p:nvPr>
            <p:ph sz="quarter" idx="14"/>
          </p:nvPr>
        </p:nvSpPr>
        <p:spPr>
          <a:xfrm>
            <a:off x="1981200" y="2059709"/>
            <a:ext cx="8317523" cy="1940791"/>
          </a:xfrm>
        </p:spPr>
        <p:txBody>
          <a:bodyPr/>
          <a:lstStyle/>
          <a:p>
            <a:pPr indent="-256032"/>
            <a:r>
              <a:rPr lang="en-US" sz="2200" dirty="0"/>
              <a:t>Two important things to remember when testing information systems:</a:t>
            </a:r>
          </a:p>
          <a:p>
            <a:pPr marL="740664" lvl="1" indent="-429768">
              <a:buFont typeface="+mj-lt"/>
              <a:buAutoNum type="arabicPeriod"/>
            </a:pPr>
            <a:r>
              <a:rPr lang="en-US" sz="2200" dirty="0"/>
              <a:t>The purpose of testing is to confirm that the system satisfies requirements</a:t>
            </a:r>
          </a:p>
          <a:p>
            <a:pPr marL="740664" lvl="1" indent="-429768">
              <a:buFont typeface="+mj-lt"/>
              <a:buAutoNum type="arabicPeriod"/>
            </a:pPr>
            <a:r>
              <a:rPr lang="en-US" sz="2200" dirty="0"/>
              <a:t>Testing must be planned</a:t>
            </a:r>
          </a:p>
        </p:txBody>
      </p:sp>
      <p:sp>
        <p:nvSpPr>
          <p:cNvPr id="8" name="Content Placeholder 7">
            <a:extLst>
              <a:ext uri="{FF2B5EF4-FFF2-40B4-BE49-F238E27FC236}">
                <a16:creationId xmlns:a16="http://schemas.microsoft.com/office/drawing/2014/main" id="{71A1FA4F-A63F-4B75-86BA-87567CB114D4}"/>
              </a:ext>
            </a:extLst>
          </p:cNvPr>
          <p:cNvSpPr>
            <a:spLocks noGrp="1"/>
          </p:cNvSpPr>
          <p:nvPr>
            <p:ph sz="quarter" idx="15"/>
          </p:nvPr>
        </p:nvSpPr>
        <p:spPr>
          <a:xfrm>
            <a:off x="1981200" y="4079806"/>
            <a:ext cx="8229600" cy="2235199"/>
          </a:xfrm>
        </p:spPr>
        <p:txBody>
          <a:bodyPr/>
          <a:lstStyle/>
          <a:p>
            <a:pPr indent="-256032"/>
            <a:r>
              <a:rPr lang="en-US" sz="2200" dirty="0"/>
              <a:t>A test case is a specific scenario of transactions, queries, or navigation paths that represent a typical, critical, or abnormal use of the system</a:t>
            </a:r>
          </a:p>
          <a:p>
            <a:pPr marL="740664" lvl="1" indent="-283464"/>
            <a:r>
              <a:rPr lang="en-US" sz="2200" dirty="0"/>
              <a:t>Should be repeatable</a:t>
            </a:r>
          </a:p>
          <a:p>
            <a:pPr marL="740664" lvl="1" indent="-283464"/>
            <a:r>
              <a:rPr lang="en-US" sz="2200" dirty="0"/>
              <a:t>Need to determine if new software work with other existing software</a:t>
            </a:r>
            <a:endParaRPr lang="en-IN" sz="2200" dirty="0"/>
          </a:p>
        </p:txBody>
      </p:sp>
    </p:spTree>
    <p:extLst>
      <p:ext uri="{BB962C8B-B14F-4D97-AF65-F5344CB8AC3E}">
        <p14:creationId xmlns:p14="http://schemas.microsoft.com/office/powerpoint/2010/main" val="276342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1"/>
            <a:ext cx="8229600" cy="658311"/>
          </a:xfrm>
        </p:spPr>
        <p:txBody>
          <a:bodyPr anchor="ctr">
            <a:normAutofit fontScale="90000"/>
          </a:bodyPr>
          <a:lstStyle/>
          <a:p>
            <a:r>
              <a:rPr lang="en-US" sz="3200" dirty="0">
                <a:latin typeface="Arial heading"/>
                <a:cs typeface="Calibri" panose="020F0502020204030204" pitchFamily="34" charset="0"/>
              </a:rPr>
              <a:t>Modern Systems Analysis and Design</a:t>
            </a:r>
            <a:endParaRPr lang="en-US" altLang="en-US" sz="3000" dirty="0">
              <a:solidFill>
                <a:schemeClr val="tx2"/>
              </a:solidFill>
              <a:latin typeface="+mj-lt"/>
              <a:cs typeface="Times New Roman" panose="02020603050405020304" pitchFamily="18" charset="0"/>
            </a:endParaRPr>
          </a:p>
        </p:txBody>
      </p:sp>
      <p:sp>
        <p:nvSpPr>
          <p:cNvPr id="3" name="Text Placeholder 2"/>
          <p:cNvSpPr>
            <a:spLocks noGrp="1"/>
          </p:cNvSpPr>
          <p:nvPr>
            <p:ph type="body" idx="1"/>
          </p:nvPr>
        </p:nvSpPr>
        <p:spPr>
          <a:xfrm>
            <a:off x="1981200" y="1016112"/>
            <a:ext cx="8229600" cy="331043"/>
          </a:xfrm>
        </p:spPr>
        <p:txBody>
          <a:bodyPr anchor="ctr">
            <a:normAutofit fontScale="62500" lnSpcReduction="20000"/>
          </a:bodyPr>
          <a:lstStyle/>
          <a:p>
            <a:pPr eaLnBrk="1" hangingPunct="1">
              <a:defRPr/>
            </a:pPr>
            <a:r>
              <a:rPr lang="en-US" altLang="en-US" dirty="0">
                <a:solidFill>
                  <a:schemeClr val="tx2"/>
                </a:solidFill>
              </a:rPr>
              <a:t>Ninth Edition, Global Edition</a:t>
            </a:r>
          </a:p>
        </p:txBody>
      </p:sp>
      <p:sp>
        <p:nvSpPr>
          <p:cNvPr id="4" name="Text Placeholder 3"/>
          <p:cNvSpPr>
            <a:spLocks noGrp="1"/>
          </p:cNvSpPr>
          <p:nvPr>
            <p:ph type="body" idx="2"/>
          </p:nvPr>
        </p:nvSpPr>
        <p:spPr>
          <a:xfrm>
            <a:off x="6553200" y="1600201"/>
            <a:ext cx="3657600" cy="1246517"/>
          </a:xfrm>
        </p:spPr>
        <p:txBody>
          <a:bodyPr/>
          <a:lstStyle/>
          <a:p>
            <a:pPr algn="ctr"/>
            <a:r>
              <a:rPr lang="en-US" altLang="en-US" b="1" dirty="0">
                <a:latin typeface="+mn-lt"/>
                <a:ea typeface="Segoe UI Symbol" panose="020B0502040204020203" pitchFamily="34" charset="0"/>
              </a:rPr>
              <a:t>Chapter 13</a:t>
            </a:r>
          </a:p>
        </p:txBody>
      </p:sp>
      <p:sp>
        <p:nvSpPr>
          <p:cNvPr id="5" name="Text Placeholder 4"/>
          <p:cNvSpPr>
            <a:spLocks noGrp="1"/>
          </p:cNvSpPr>
          <p:nvPr>
            <p:ph type="body" idx="3"/>
          </p:nvPr>
        </p:nvSpPr>
        <p:spPr>
          <a:xfrm>
            <a:off x="6553200" y="3200401"/>
            <a:ext cx="3657600" cy="905774"/>
          </a:xfrm>
        </p:spPr>
        <p:txBody>
          <a:bodyPr/>
          <a:lstStyle/>
          <a:p>
            <a:pPr lvl="0" algn="ctr">
              <a:buSzPct val="25000"/>
            </a:pPr>
            <a:r>
              <a:rPr lang="en-US" dirty="0"/>
              <a:t>System Implementation</a:t>
            </a:r>
          </a:p>
        </p:txBody>
      </p:sp>
      <p:sp>
        <p:nvSpPr>
          <p:cNvPr id="6" name="Text Placeholder 5"/>
          <p:cNvSpPr>
            <a:spLocks noGrp="1"/>
          </p:cNvSpPr>
          <p:nvPr>
            <p:ph type="body" idx="13"/>
          </p:nvPr>
        </p:nvSpPr>
        <p:spPr>
          <a:xfrm>
            <a:off x="4293080" y="6480371"/>
            <a:ext cx="5986350" cy="368298"/>
          </a:xfrm>
        </p:spPr>
        <p:txBody>
          <a:bodyPr anchor="ctr"/>
          <a:lstStyle/>
          <a:p>
            <a:pPr algn="r"/>
            <a:r>
              <a:rPr lang="en-US" sz="1200" dirty="0">
                <a:solidFill>
                  <a:schemeClr val="tx1"/>
                </a:solidFill>
              </a:rPr>
              <a:t>Copyright © 2020 Pearson Education Ltd.</a:t>
            </a:r>
          </a:p>
        </p:txBody>
      </p:sp>
      <p:pic>
        <p:nvPicPr>
          <p:cNvPr id="8" name="Picture 7" descr="A picture containing flower&#10;&#10;Description automatically generated">
            <a:extLst>
              <a:ext uri="{FF2B5EF4-FFF2-40B4-BE49-F238E27FC236}">
                <a16:creationId xmlns:a16="http://schemas.microsoft.com/office/drawing/2014/main" id="{DAC64891-B40F-4FB6-B462-9401223FF5A4}"/>
              </a:ext>
            </a:extLst>
          </p:cNvPr>
          <p:cNvPicPr>
            <a:picLocks noChangeAspect="1"/>
          </p:cNvPicPr>
          <p:nvPr/>
        </p:nvPicPr>
        <p:blipFill>
          <a:blip r:embed="rId3"/>
          <a:stretch>
            <a:fillRect/>
          </a:stretch>
        </p:blipFill>
        <p:spPr>
          <a:xfrm>
            <a:off x="1981200" y="1533394"/>
            <a:ext cx="3993624" cy="4760739"/>
          </a:xfrm>
          <a:prstGeom prst="rect">
            <a:avLst/>
          </a:prstGeom>
        </p:spPr>
      </p:pic>
    </p:spTree>
    <p:extLst>
      <p:ext uri="{BB962C8B-B14F-4D97-AF65-F5344CB8AC3E}">
        <p14:creationId xmlns:p14="http://schemas.microsoft.com/office/powerpoint/2010/main" val="1212819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13-3: Test Case Description Form</a:t>
            </a:r>
            <a:endParaRPr lang="en-IN" sz="3400" dirty="0"/>
          </a:p>
        </p:txBody>
      </p:sp>
      <p:pic>
        <p:nvPicPr>
          <p:cNvPr id="3074" name="Picture 2" descr="The P V F test case description form is organized as follows. At the top, there is a following header. Pine Valley Furniture Company Test Case Description. Below the header, it contains following fields and sections. Test Case Number, Date, Test Case Description, Program Name, Testing State, Test Case Prepared By, Test Administrator, Description of Test Data, Expected Results, and Actual Resul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390" y="1397010"/>
            <a:ext cx="3407223" cy="441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1994848" y="6022732"/>
            <a:ext cx="8229600" cy="344733"/>
          </a:xfrm>
        </p:spPr>
        <p:txBody>
          <a:bodyPr/>
          <a:lstStyle/>
          <a:p>
            <a:pPr marL="432" indent="0">
              <a:buNone/>
            </a:pPr>
            <a:r>
              <a:rPr lang="en-US" sz="1400" dirty="0"/>
              <a:t>(</a:t>
            </a:r>
            <a:r>
              <a:rPr lang="en-US" sz="1400" b="1" dirty="0"/>
              <a:t>Source:</a:t>
            </a:r>
            <a:r>
              <a:rPr lang="en-US" sz="1400" i="1" dirty="0"/>
              <a:t> </a:t>
            </a:r>
            <a:r>
              <a:rPr lang="en-US" sz="1400" dirty="0"/>
              <a:t>Adapted from Mosley, 1993)</a:t>
            </a:r>
          </a:p>
        </p:txBody>
      </p:sp>
    </p:spTree>
    <p:extLst>
      <p:ext uri="{BB962C8B-B14F-4D97-AF65-F5344CB8AC3E}">
        <p14:creationId xmlns:p14="http://schemas.microsoft.com/office/powerpoint/2010/main" val="1975202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13-4: Test Case Results Form</a:t>
            </a:r>
            <a:endParaRPr lang="en-IN" dirty="0"/>
          </a:p>
        </p:txBody>
      </p:sp>
      <p:pic>
        <p:nvPicPr>
          <p:cNvPr id="4098" name="Picture 2" descr="The P V F test case results form is organized as follows. At the top, there is a following header. Pine Valley Furniture Company Test Case Results. Below the header, it contains following fields and sections. Test Case Number, Date, Program Name, Module under Test, and Suggestions for next step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1903" y="1576300"/>
            <a:ext cx="3326606" cy="4386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1994848" y="6110655"/>
            <a:ext cx="8229600" cy="256809"/>
          </a:xfrm>
        </p:spPr>
        <p:txBody>
          <a:bodyPr/>
          <a:lstStyle/>
          <a:p>
            <a:pPr marL="432" indent="0">
              <a:buNone/>
            </a:pPr>
            <a:r>
              <a:rPr lang="en-US" sz="1400" dirty="0"/>
              <a:t>(</a:t>
            </a:r>
            <a:r>
              <a:rPr lang="en-US" sz="1400" b="1" dirty="0"/>
              <a:t>Source:</a:t>
            </a:r>
            <a:r>
              <a:rPr lang="en-US" sz="1400" i="1" dirty="0"/>
              <a:t> </a:t>
            </a:r>
            <a:r>
              <a:rPr lang="en-US" sz="1400" dirty="0"/>
              <a:t>Adapted from Mosley, 1993)</a:t>
            </a:r>
          </a:p>
        </p:txBody>
      </p:sp>
    </p:spTree>
    <p:extLst>
      <p:ext uri="{BB962C8B-B14F-4D97-AF65-F5344CB8AC3E}">
        <p14:creationId xmlns:p14="http://schemas.microsoft.com/office/powerpoint/2010/main" val="1309771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Testing Process </a:t>
            </a:r>
            <a:r>
              <a:rPr lang="en-US" sz="2000" b="0" dirty="0"/>
              <a:t>(2 of 2)</a:t>
            </a:r>
            <a:endParaRPr lang="en-IN" b="0" dirty="0"/>
          </a:p>
        </p:txBody>
      </p:sp>
      <p:sp>
        <p:nvSpPr>
          <p:cNvPr id="3" name="Content Placeholder 2"/>
          <p:cNvSpPr>
            <a:spLocks noGrp="1"/>
          </p:cNvSpPr>
          <p:nvPr>
            <p:ph sz="quarter" idx="13"/>
          </p:nvPr>
        </p:nvSpPr>
        <p:spPr>
          <a:xfrm>
            <a:off x="1981200" y="1556327"/>
            <a:ext cx="8229600" cy="436246"/>
          </a:xfrm>
        </p:spPr>
        <p:txBody>
          <a:bodyPr/>
          <a:lstStyle/>
          <a:p>
            <a:pPr marL="432" indent="0">
              <a:buNone/>
            </a:pPr>
            <a:r>
              <a:rPr lang="en-US" b="1" dirty="0"/>
              <a:t>13.2</a:t>
            </a:r>
            <a:r>
              <a:rPr lang="en-US" b="1" dirty="0">
                <a:solidFill>
                  <a:schemeClr val="accent1"/>
                </a:solidFill>
              </a:rPr>
              <a:t> </a:t>
            </a:r>
            <a:r>
              <a:rPr lang="en-US" dirty="0"/>
              <a:t>Describe how software applications are tested</a:t>
            </a:r>
            <a:endParaRPr lang="en-IN" dirty="0"/>
          </a:p>
        </p:txBody>
      </p:sp>
      <p:sp>
        <p:nvSpPr>
          <p:cNvPr id="4" name="Content Placeholder 3"/>
          <p:cNvSpPr>
            <a:spLocks noGrp="1"/>
          </p:cNvSpPr>
          <p:nvPr>
            <p:ph sz="quarter" idx="14"/>
          </p:nvPr>
        </p:nvSpPr>
        <p:spPr>
          <a:xfrm>
            <a:off x="1981200" y="2142699"/>
            <a:ext cx="8369300" cy="4265708"/>
          </a:xfrm>
        </p:spPr>
        <p:txBody>
          <a:bodyPr/>
          <a:lstStyle/>
          <a:p>
            <a:r>
              <a:rPr lang="en-US" dirty="0"/>
              <a:t>Testing harness – automated testing environment used to review code for errors, standards violations, and other design flaws</a:t>
            </a:r>
          </a:p>
          <a:p>
            <a:pPr lvl="1"/>
            <a:r>
              <a:rPr lang="en-US" dirty="0"/>
              <a:t>Greatly enhances the testing process because it can automatically expand the scope of the tests beyond the current development platform</a:t>
            </a:r>
          </a:p>
        </p:txBody>
      </p:sp>
    </p:spTree>
    <p:extLst>
      <p:ext uri="{BB962C8B-B14F-4D97-AF65-F5344CB8AC3E}">
        <p14:creationId xmlns:p14="http://schemas.microsoft.com/office/powerpoint/2010/main" val="1310148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Coding and Testing</a:t>
            </a:r>
            <a:endParaRPr lang="en-IN" dirty="0"/>
          </a:p>
        </p:txBody>
      </p:sp>
      <p:sp>
        <p:nvSpPr>
          <p:cNvPr id="3" name="Content Placeholder 2"/>
          <p:cNvSpPr>
            <a:spLocks noGrp="1"/>
          </p:cNvSpPr>
          <p:nvPr>
            <p:ph sz="quarter" idx="13"/>
          </p:nvPr>
        </p:nvSpPr>
        <p:spPr>
          <a:xfrm>
            <a:off x="1981200" y="1556328"/>
            <a:ext cx="8229600" cy="457111"/>
          </a:xfrm>
        </p:spPr>
        <p:txBody>
          <a:bodyPr/>
          <a:lstStyle/>
          <a:p>
            <a:pPr marL="432" indent="0">
              <a:buNone/>
            </a:pPr>
            <a:r>
              <a:rPr lang="en-US" b="1" dirty="0"/>
              <a:t>13.2</a:t>
            </a:r>
            <a:r>
              <a:rPr lang="en-US" b="1" dirty="0">
                <a:solidFill>
                  <a:schemeClr val="accent1"/>
                </a:solidFill>
              </a:rPr>
              <a:t> </a:t>
            </a:r>
            <a:r>
              <a:rPr lang="en-US" dirty="0"/>
              <a:t>Describe how software applications are tested</a:t>
            </a:r>
          </a:p>
        </p:txBody>
      </p:sp>
      <p:sp>
        <p:nvSpPr>
          <p:cNvPr id="4" name="Content Placeholder 3"/>
          <p:cNvSpPr>
            <a:spLocks noGrp="1"/>
          </p:cNvSpPr>
          <p:nvPr>
            <p:ph sz="quarter" idx="14"/>
          </p:nvPr>
        </p:nvSpPr>
        <p:spPr>
          <a:xfrm>
            <a:off x="1981200" y="2149144"/>
            <a:ext cx="8229600" cy="3178994"/>
          </a:xfrm>
        </p:spPr>
        <p:txBody>
          <a:bodyPr/>
          <a:lstStyle/>
          <a:p>
            <a:pPr indent="-256032"/>
            <a:r>
              <a:rPr lang="en-US" dirty="0">
                <a:solidFill>
                  <a:schemeClr val="tx1"/>
                </a:solidFill>
              </a:rPr>
              <a:t>Coding and testing are part of the same process</a:t>
            </a:r>
          </a:p>
          <a:p>
            <a:pPr indent="-256032"/>
            <a:r>
              <a:rPr lang="en-US" dirty="0">
                <a:solidFill>
                  <a:schemeClr val="tx1"/>
                </a:solidFill>
              </a:rPr>
              <a:t>Big companies and big projects often have dedicated testing staffs</a:t>
            </a:r>
          </a:p>
          <a:p>
            <a:pPr indent="-256032"/>
            <a:r>
              <a:rPr lang="en-US" b="1" dirty="0">
                <a:solidFill>
                  <a:schemeClr val="tx1"/>
                </a:solidFill>
              </a:rPr>
              <a:t>Refactoring</a:t>
            </a:r>
            <a:r>
              <a:rPr lang="en-US" dirty="0">
                <a:solidFill>
                  <a:schemeClr val="tx1"/>
                </a:solidFill>
              </a:rPr>
              <a:t> – making a program simpler after adding a new feature</a:t>
            </a:r>
          </a:p>
          <a:p>
            <a:pPr marL="740664" lvl="1" indent="-283464"/>
            <a:r>
              <a:rPr lang="en-US" dirty="0">
                <a:solidFill>
                  <a:schemeClr val="tx1"/>
                </a:solidFill>
              </a:rPr>
              <a:t>eXtreme programming is a technique used in refactoring</a:t>
            </a:r>
            <a:endParaRPr lang="en-IN" dirty="0">
              <a:solidFill>
                <a:schemeClr val="tx1"/>
              </a:solidFill>
            </a:endParaRPr>
          </a:p>
        </p:txBody>
      </p:sp>
    </p:spTree>
    <p:extLst>
      <p:ext uri="{BB962C8B-B14F-4D97-AF65-F5344CB8AC3E}">
        <p14:creationId xmlns:p14="http://schemas.microsoft.com/office/powerpoint/2010/main" val="190797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Acceptance Testing by Users </a:t>
            </a:r>
            <a:r>
              <a:rPr lang="en-US" sz="2000" b="0" dirty="0"/>
              <a:t>(1 of 2)</a:t>
            </a:r>
            <a:endParaRPr lang="en-IN" b="0" dirty="0"/>
          </a:p>
        </p:txBody>
      </p:sp>
      <p:sp>
        <p:nvSpPr>
          <p:cNvPr id="3" name="Content Placeholder 2"/>
          <p:cNvSpPr>
            <a:spLocks noGrp="1"/>
          </p:cNvSpPr>
          <p:nvPr>
            <p:ph sz="quarter" idx="13"/>
          </p:nvPr>
        </p:nvSpPr>
        <p:spPr>
          <a:xfrm>
            <a:off x="1981200" y="1556328"/>
            <a:ext cx="8229600" cy="395303"/>
          </a:xfrm>
        </p:spPr>
        <p:txBody>
          <a:bodyPr/>
          <a:lstStyle/>
          <a:p>
            <a:pPr marL="432" indent="0">
              <a:buNone/>
            </a:pPr>
            <a:r>
              <a:rPr lang="en-US" b="1" dirty="0"/>
              <a:t>13.2</a:t>
            </a:r>
            <a:r>
              <a:rPr lang="en-US" b="1" dirty="0">
                <a:solidFill>
                  <a:schemeClr val="accent1"/>
                </a:solidFill>
              </a:rPr>
              <a:t> </a:t>
            </a:r>
            <a:r>
              <a:rPr lang="en-US" dirty="0"/>
              <a:t>Describe how software applications are tested</a:t>
            </a:r>
          </a:p>
        </p:txBody>
      </p:sp>
      <p:sp>
        <p:nvSpPr>
          <p:cNvPr id="4" name="Content Placeholder 3"/>
          <p:cNvSpPr>
            <a:spLocks noGrp="1"/>
          </p:cNvSpPr>
          <p:nvPr>
            <p:ph sz="quarter" idx="14"/>
          </p:nvPr>
        </p:nvSpPr>
        <p:spPr>
          <a:xfrm>
            <a:off x="1981200" y="2138340"/>
            <a:ext cx="8229600" cy="3110668"/>
          </a:xfrm>
        </p:spPr>
        <p:txBody>
          <a:bodyPr/>
          <a:lstStyle/>
          <a:p>
            <a:r>
              <a:rPr lang="en-US" b="1" dirty="0">
                <a:solidFill>
                  <a:schemeClr val="tx1"/>
                </a:solidFill>
              </a:rPr>
              <a:t>Acceptance testing </a:t>
            </a:r>
            <a:r>
              <a:rPr lang="en-US" dirty="0">
                <a:solidFill>
                  <a:schemeClr val="tx1"/>
                </a:solidFill>
              </a:rPr>
              <a:t>– process whereby actual users test a completed information system, the end result of which is the users’ acceptance of it</a:t>
            </a:r>
          </a:p>
          <a:p>
            <a:r>
              <a:rPr lang="en-US" b="1" dirty="0">
                <a:solidFill>
                  <a:schemeClr val="tx1"/>
                </a:solidFill>
              </a:rPr>
              <a:t>Alpha testing </a:t>
            </a:r>
            <a:r>
              <a:rPr lang="en-US" dirty="0">
                <a:solidFill>
                  <a:schemeClr val="tx1"/>
                </a:solidFill>
              </a:rPr>
              <a:t>–</a:t>
            </a:r>
            <a:r>
              <a:rPr lang="en-US" b="1" dirty="0">
                <a:solidFill>
                  <a:schemeClr val="tx1"/>
                </a:solidFill>
              </a:rPr>
              <a:t> </a:t>
            </a:r>
            <a:r>
              <a:rPr lang="en-US" dirty="0">
                <a:solidFill>
                  <a:schemeClr val="tx1"/>
                </a:solidFill>
              </a:rPr>
              <a:t>user testing of a completed information system using simulated data</a:t>
            </a:r>
          </a:p>
          <a:p>
            <a:r>
              <a:rPr lang="en-US" b="1" dirty="0">
                <a:solidFill>
                  <a:schemeClr val="tx1"/>
                </a:solidFill>
              </a:rPr>
              <a:t>Beta testing </a:t>
            </a:r>
            <a:r>
              <a:rPr lang="en-US" dirty="0">
                <a:solidFill>
                  <a:schemeClr val="tx1"/>
                </a:solidFill>
              </a:rPr>
              <a:t>–</a:t>
            </a:r>
            <a:r>
              <a:rPr lang="en-US" b="1" dirty="0">
                <a:solidFill>
                  <a:schemeClr val="tx1"/>
                </a:solidFill>
              </a:rPr>
              <a:t> </a:t>
            </a:r>
            <a:r>
              <a:rPr lang="en-US" dirty="0">
                <a:solidFill>
                  <a:schemeClr val="tx1"/>
                </a:solidFill>
              </a:rPr>
              <a:t>user testing of a completed information system using real data in the real user environment</a:t>
            </a:r>
            <a:endParaRPr lang="en-IN" dirty="0">
              <a:solidFill>
                <a:schemeClr val="tx1"/>
              </a:solidFill>
            </a:endParaRPr>
          </a:p>
        </p:txBody>
      </p:sp>
    </p:spTree>
    <p:extLst>
      <p:ext uri="{BB962C8B-B14F-4D97-AF65-F5344CB8AC3E}">
        <p14:creationId xmlns:p14="http://schemas.microsoft.com/office/powerpoint/2010/main" val="298999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Acceptance Testing by Users </a:t>
            </a:r>
            <a:r>
              <a:rPr lang="en-US" sz="2000" b="0" dirty="0"/>
              <a:t>(2 of 2)</a:t>
            </a:r>
            <a:endParaRPr lang="en-IN" b="0" dirty="0"/>
          </a:p>
        </p:txBody>
      </p:sp>
      <p:sp>
        <p:nvSpPr>
          <p:cNvPr id="3" name="Content Placeholder 2"/>
          <p:cNvSpPr>
            <a:spLocks noGrp="1"/>
          </p:cNvSpPr>
          <p:nvPr>
            <p:ph sz="quarter" idx="13"/>
          </p:nvPr>
        </p:nvSpPr>
        <p:spPr>
          <a:xfrm>
            <a:off x="1981200" y="1556327"/>
            <a:ext cx="8229600" cy="334386"/>
          </a:xfrm>
        </p:spPr>
        <p:txBody>
          <a:bodyPr/>
          <a:lstStyle/>
          <a:p>
            <a:pPr marL="432" indent="0">
              <a:buNone/>
            </a:pPr>
            <a:r>
              <a:rPr lang="en-US" sz="1800" b="1" dirty="0"/>
              <a:t>13.2</a:t>
            </a:r>
            <a:r>
              <a:rPr lang="en-US" sz="1800" b="1" dirty="0">
                <a:solidFill>
                  <a:schemeClr val="accent1"/>
                </a:solidFill>
              </a:rPr>
              <a:t> </a:t>
            </a:r>
            <a:r>
              <a:rPr lang="en-US" sz="1800" dirty="0"/>
              <a:t>Describe how software applications are tested</a:t>
            </a:r>
          </a:p>
        </p:txBody>
      </p:sp>
      <p:sp>
        <p:nvSpPr>
          <p:cNvPr id="4" name="Content Placeholder 3"/>
          <p:cNvSpPr>
            <a:spLocks noGrp="1"/>
          </p:cNvSpPr>
          <p:nvPr>
            <p:ph sz="quarter" idx="14"/>
          </p:nvPr>
        </p:nvSpPr>
        <p:spPr>
          <a:xfrm>
            <a:off x="1981200" y="1954214"/>
            <a:ext cx="8331958" cy="4270740"/>
          </a:xfrm>
        </p:spPr>
        <p:txBody>
          <a:bodyPr/>
          <a:lstStyle/>
          <a:p>
            <a:r>
              <a:rPr lang="en-US" sz="1800" dirty="0"/>
              <a:t>Tests performed during alpha testing:</a:t>
            </a:r>
          </a:p>
          <a:p>
            <a:pPr lvl="1"/>
            <a:r>
              <a:rPr lang="en-US" sz="1800" b="1" dirty="0"/>
              <a:t>Recovery testing</a:t>
            </a:r>
            <a:r>
              <a:rPr lang="en-US" sz="1800" dirty="0"/>
              <a:t>—forces the software (or environment) to fail in order to verify that recovery is properly performed</a:t>
            </a:r>
          </a:p>
          <a:p>
            <a:pPr lvl="1"/>
            <a:r>
              <a:rPr lang="en-US" sz="1800" b="1" dirty="0"/>
              <a:t>Security testing</a:t>
            </a:r>
            <a:r>
              <a:rPr lang="en-US" sz="1800" dirty="0"/>
              <a:t>—verifies that protection mechanisms built into the system will protect it from improper penetration</a:t>
            </a:r>
          </a:p>
          <a:p>
            <a:pPr lvl="1"/>
            <a:r>
              <a:rPr lang="en-US" sz="1800" b="1" dirty="0"/>
              <a:t>Stress testing</a:t>
            </a:r>
            <a:r>
              <a:rPr lang="en-US" sz="1800" dirty="0"/>
              <a:t>—tries to break the system (e.g., what happens when a record is written to the database with incomplete information or what happens under extreme online transaction loads or with a large number of concurrent users)</a:t>
            </a:r>
          </a:p>
          <a:p>
            <a:pPr lvl="1"/>
            <a:r>
              <a:rPr lang="en-US" sz="1800" b="1" dirty="0"/>
              <a:t>Performance testing</a:t>
            </a:r>
            <a:r>
              <a:rPr lang="en-US" sz="1800" dirty="0"/>
              <a:t>—determines how the system performs in the range of possible environments in which it may be used (e.g., different hardware configurations, networks, operating systems, and so on); often the goal is to have the system perform with similar response time and other performance measures in each environment</a:t>
            </a:r>
            <a:endParaRPr lang="en-IN" sz="1800" dirty="0"/>
          </a:p>
        </p:txBody>
      </p:sp>
    </p:spTree>
    <p:extLst>
      <p:ext uri="{BB962C8B-B14F-4D97-AF65-F5344CB8AC3E}">
        <p14:creationId xmlns:p14="http://schemas.microsoft.com/office/powerpoint/2010/main" val="2473624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a:t>
            </a:r>
            <a:r>
              <a:rPr lang="en-US" sz="2000" b="0" dirty="0"/>
              <a:t>(1 of 5)</a:t>
            </a:r>
            <a:endParaRPr lang="en-IN" b="0" dirty="0"/>
          </a:p>
        </p:txBody>
      </p:sp>
      <p:sp>
        <p:nvSpPr>
          <p:cNvPr id="3" name="Content Placeholder 2"/>
          <p:cNvSpPr>
            <a:spLocks noGrp="1"/>
          </p:cNvSpPr>
          <p:nvPr>
            <p:ph sz="quarter" idx="13"/>
          </p:nvPr>
        </p:nvSpPr>
        <p:spPr>
          <a:xfrm>
            <a:off x="1981200" y="1569976"/>
            <a:ext cx="8064500" cy="792225"/>
          </a:xfrm>
        </p:spPr>
        <p:txBody>
          <a:bodyPr/>
          <a:lstStyle/>
          <a:p>
            <a:pPr marL="432" indent="0">
              <a:buNone/>
            </a:pPr>
            <a:r>
              <a:rPr lang="en-US" b="1" dirty="0"/>
              <a:t>13.3</a:t>
            </a:r>
            <a:r>
              <a:rPr lang="en-US" dirty="0"/>
              <a:t> Apply four installation strategies: direct, parallel, single-location, and phased installation</a:t>
            </a:r>
            <a:endParaRPr lang="en-IN" dirty="0"/>
          </a:p>
        </p:txBody>
      </p:sp>
      <p:sp>
        <p:nvSpPr>
          <p:cNvPr id="4" name="Content Placeholder 3"/>
          <p:cNvSpPr>
            <a:spLocks noGrp="1"/>
          </p:cNvSpPr>
          <p:nvPr>
            <p:ph sz="quarter" idx="14"/>
          </p:nvPr>
        </p:nvSpPr>
        <p:spPr>
          <a:xfrm>
            <a:off x="1981200" y="2451101"/>
            <a:ext cx="8229600" cy="3184769"/>
          </a:xfrm>
        </p:spPr>
        <p:txBody>
          <a:bodyPr/>
          <a:lstStyle/>
          <a:p>
            <a:pPr indent="-256032"/>
            <a:r>
              <a:rPr lang="en-US" altLang="en-US" b="1" dirty="0">
                <a:solidFill>
                  <a:schemeClr val="tx1"/>
                </a:solidFill>
              </a:rPr>
              <a:t>Installation </a:t>
            </a:r>
            <a:r>
              <a:rPr lang="en-US" altLang="en-US" dirty="0">
                <a:solidFill>
                  <a:schemeClr val="tx1"/>
                </a:solidFill>
              </a:rPr>
              <a:t>– organizational process of changing over from the current information system to a new one</a:t>
            </a:r>
          </a:p>
          <a:p>
            <a:pPr indent="-256032"/>
            <a:r>
              <a:rPr lang="en-US" altLang="en-US" dirty="0">
                <a:solidFill>
                  <a:schemeClr val="tx1"/>
                </a:solidFill>
              </a:rPr>
              <a:t>Four installation strategies:</a:t>
            </a:r>
          </a:p>
          <a:p>
            <a:pPr marL="740664" lvl="1" indent="-283464"/>
            <a:r>
              <a:rPr lang="en-US" altLang="en-US" dirty="0">
                <a:solidFill>
                  <a:schemeClr val="tx1"/>
                </a:solidFill>
              </a:rPr>
              <a:t>Direct installation</a:t>
            </a:r>
          </a:p>
          <a:p>
            <a:pPr marL="740664" lvl="1" indent="-283464"/>
            <a:r>
              <a:rPr lang="en-US" altLang="en-US" dirty="0">
                <a:solidFill>
                  <a:schemeClr val="tx1"/>
                </a:solidFill>
              </a:rPr>
              <a:t>Parallel installation</a:t>
            </a:r>
          </a:p>
          <a:p>
            <a:pPr marL="740664" lvl="1" indent="-283464"/>
            <a:r>
              <a:rPr lang="en-US" altLang="en-US" dirty="0">
                <a:solidFill>
                  <a:schemeClr val="tx1"/>
                </a:solidFill>
              </a:rPr>
              <a:t>Single-location installation</a:t>
            </a:r>
          </a:p>
          <a:p>
            <a:pPr marL="740664" lvl="1" indent="-283464"/>
            <a:r>
              <a:rPr lang="en-US" altLang="en-US" dirty="0">
                <a:solidFill>
                  <a:schemeClr val="tx1"/>
                </a:solidFill>
              </a:rPr>
              <a:t>Phased installation</a:t>
            </a:r>
            <a:endParaRPr lang="en-IN" dirty="0">
              <a:solidFill>
                <a:schemeClr val="tx1"/>
              </a:solidFill>
            </a:endParaRPr>
          </a:p>
        </p:txBody>
      </p:sp>
    </p:spTree>
    <p:extLst>
      <p:ext uri="{BB962C8B-B14F-4D97-AF65-F5344CB8AC3E}">
        <p14:creationId xmlns:p14="http://schemas.microsoft.com/office/powerpoint/2010/main" val="2154419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a:t>
            </a:r>
            <a:r>
              <a:rPr lang="en-US" sz="2000" b="0" dirty="0"/>
              <a:t>(2 of 5)</a:t>
            </a:r>
            <a:endParaRPr lang="en-IN" b="0" dirty="0"/>
          </a:p>
        </p:txBody>
      </p:sp>
      <p:sp>
        <p:nvSpPr>
          <p:cNvPr id="3" name="Content Placeholder 2"/>
          <p:cNvSpPr>
            <a:spLocks noGrp="1"/>
          </p:cNvSpPr>
          <p:nvPr>
            <p:ph sz="quarter" idx="13"/>
          </p:nvPr>
        </p:nvSpPr>
        <p:spPr>
          <a:xfrm>
            <a:off x="1981200" y="1569976"/>
            <a:ext cx="8064500" cy="804925"/>
          </a:xfrm>
        </p:spPr>
        <p:txBody>
          <a:bodyPr/>
          <a:lstStyle/>
          <a:p>
            <a:pPr marL="432" indent="0">
              <a:buNone/>
            </a:pPr>
            <a:r>
              <a:rPr lang="en-US" b="1" dirty="0"/>
              <a:t>13.3</a:t>
            </a:r>
            <a:r>
              <a:rPr lang="en-US" dirty="0"/>
              <a:t> Apply four installation strategies: direct, parallel, single-location, and phased installation</a:t>
            </a:r>
            <a:endParaRPr lang="en-IN" dirty="0"/>
          </a:p>
        </p:txBody>
      </p:sp>
      <p:sp>
        <p:nvSpPr>
          <p:cNvPr id="4" name="Content Placeholder 3"/>
          <p:cNvSpPr>
            <a:spLocks noGrp="1"/>
          </p:cNvSpPr>
          <p:nvPr>
            <p:ph sz="quarter" idx="14"/>
          </p:nvPr>
        </p:nvSpPr>
        <p:spPr>
          <a:xfrm>
            <a:off x="1981200" y="2449325"/>
            <a:ext cx="8229600" cy="2974975"/>
          </a:xfrm>
        </p:spPr>
        <p:txBody>
          <a:bodyPr/>
          <a:lstStyle/>
          <a:p>
            <a:r>
              <a:rPr lang="en-US" b="1" dirty="0">
                <a:solidFill>
                  <a:schemeClr val="tx1"/>
                </a:solidFill>
              </a:rPr>
              <a:t>Direct installation </a:t>
            </a:r>
            <a:r>
              <a:rPr lang="en-US" dirty="0">
                <a:solidFill>
                  <a:schemeClr val="tx1"/>
                </a:solidFill>
              </a:rPr>
              <a:t>– changing over from the old information system to a new one by turning off the old system when the new one is turned on</a:t>
            </a:r>
          </a:p>
          <a:p>
            <a:pPr lvl="1"/>
            <a:r>
              <a:rPr lang="en-US" dirty="0">
                <a:solidFill>
                  <a:schemeClr val="tx1"/>
                </a:solidFill>
              </a:rPr>
              <a:t>Users at the mercy of the new system</a:t>
            </a:r>
          </a:p>
          <a:p>
            <a:pPr lvl="1"/>
            <a:r>
              <a:rPr lang="en-US" dirty="0">
                <a:solidFill>
                  <a:schemeClr val="tx1"/>
                </a:solidFill>
              </a:rPr>
              <a:t>Very risky installation</a:t>
            </a:r>
          </a:p>
          <a:p>
            <a:pPr lvl="1"/>
            <a:r>
              <a:rPr lang="en-US" dirty="0">
                <a:solidFill>
                  <a:schemeClr val="tx1"/>
                </a:solidFill>
              </a:rPr>
              <a:t>Least expensive installation</a:t>
            </a:r>
            <a:endParaRPr lang="en-IN" dirty="0">
              <a:solidFill>
                <a:schemeClr val="tx1"/>
              </a:solidFill>
            </a:endParaRPr>
          </a:p>
        </p:txBody>
      </p:sp>
    </p:spTree>
    <p:extLst>
      <p:ext uri="{BB962C8B-B14F-4D97-AF65-F5344CB8AC3E}">
        <p14:creationId xmlns:p14="http://schemas.microsoft.com/office/powerpoint/2010/main" val="3535195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13-5: Comparison of Installation Strategies (a) Direct Installation</a:t>
            </a:r>
            <a:endParaRPr lang="en-IN" sz="3400" dirty="0"/>
          </a:p>
        </p:txBody>
      </p:sp>
      <p:pic>
        <p:nvPicPr>
          <p:cNvPr id="5122" name="Picture 2" descr="A new system is installed while current system is in use. Once new system is ready, and old system is no longer used, and the use of new system begin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164" y="1950377"/>
            <a:ext cx="7559675" cy="312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quarter" idx="14"/>
          </p:nvPr>
        </p:nvSpPr>
        <p:spPr>
          <a:xfrm>
            <a:off x="2001860" y="5865000"/>
            <a:ext cx="8229600" cy="350630"/>
          </a:xfrm>
        </p:spPr>
        <p:txBody>
          <a:bodyPr/>
          <a:lstStyle/>
          <a:p>
            <a:pPr marL="432" indent="0">
              <a:buNone/>
            </a:pPr>
            <a:r>
              <a:rPr lang="en-US" sz="1400" dirty="0"/>
              <a:t>(</a:t>
            </a:r>
            <a:r>
              <a:rPr lang="en-US" sz="1400" b="1" dirty="0"/>
              <a:t>Source:</a:t>
            </a:r>
            <a:r>
              <a:rPr lang="en-US" sz="1400" i="1" dirty="0"/>
              <a:t> </a:t>
            </a:r>
            <a:r>
              <a:rPr lang="en-US" sz="1400" dirty="0"/>
              <a:t>Adapted from Bell and Evans, 1989)</a:t>
            </a:r>
            <a:endParaRPr lang="en-IN" sz="1400" dirty="0"/>
          </a:p>
        </p:txBody>
      </p:sp>
    </p:spTree>
    <p:extLst>
      <p:ext uri="{BB962C8B-B14F-4D97-AF65-F5344CB8AC3E}">
        <p14:creationId xmlns:p14="http://schemas.microsoft.com/office/powerpoint/2010/main" val="2069163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a:t>
            </a:r>
            <a:r>
              <a:rPr lang="en-US" sz="2000" b="0" dirty="0"/>
              <a:t>(3 of 5)</a:t>
            </a:r>
            <a:endParaRPr lang="en-IN" b="0" dirty="0"/>
          </a:p>
        </p:txBody>
      </p:sp>
      <p:sp>
        <p:nvSpPr>
          <p:cNvPr id="3" name="Content Placeholder 2"/>
          <p:cNvSpPr>
            <a:spLocks noGrp="1"/>
          </p:cNvSpPr>
          <p:nvPr>
            <p:ph sz="quarter" idx="13"/>
          </p:nvPr>
        </p:nvSpPr>
        <p:spPr>
          <a:xfrm>
            <a:off x="1981200" y="1556328"/>
            <a:ext cx="8001000" cy="824923"/>
          </a:xfrm>
        </p:spPr>
        <p:txBody>
          <a:bodyPr/>
          <a:lstStyle/>
          <a:p>
            <a:pPr marL="432" indent="0">
              <a:buNone/>
            </a:pPr>
            <a:r>
              <a:rPr lang="en-US" b="1" dirty="0"/>
              <a:t>13.3</a:t>
            </a:r>
            <a:r>
              <a:rPr lang="en-US" dirty="0"/>
              <a:t> Apply four installation strategies: direct, parallel, single-location, and phased installation</a:t>
            </a:r>
            <a:endParaRPr lang="en-IN" dirty="0"/>
          </a:p>
        </p:txBody>
      </p:sp>
      <p:sp>
        <p:nvSpPr>
          <p:cNvPr id="4" name="Content Placeholder 3"/>
          <p:cNvSpPr>
            <a:spLocks noGrp="1"/>
          </p:cNvSpPr>
          <p:nvPr>
            <p:ph sz="quarter" idx="14"/>
          </p:nvPr>
        </p:nvSpPr>
        <p:spPr>
          <a:xfrm>
            <a:off x="1981200" y="2456597"/>
            <a:ext cx="8229600" cy="2090005"/>
          </a:xfrm>
        </p:spPr>
        <p:txBody>
          <a:bodyPr/>
          <a:lstStyle/>
          <a:p>
            <a:r>
              <a:rPr lang="en-US" b="1" dirty="0">
                <a:solidFill>
                  <a:schemeClr val="tx1"/>
                </a:solidFill>
              </a:rPr>
              <a:t>Parallel installation </a:t>
            </a:r>
            <a:r>
              <a:rPr lang="en-US" dirty="0">
                <a:solidFill>
                  <a:schemeClr val="tx1"/>
                </a:solidFill>
              </a:rPr>
              <a:t>– running the old information system and the new one at the same time until management decides the old system can be turned off</a:t>
            </a:r>
          </a:p>
          <a:p>
            <a:pPr lvl="1"/>
            <a:r>
              <a:rPr lang="en-US" dirty="0">
                <a:solidFill>
                  <a:schemeClr val="tx1"/>
                </a:solidFill>
              </a:rPr>
              <a:t>Safest approach but very expensive</a:t>
            </a:r>
          </a:p>
          <a:p>
            <a:pPr lvl="1"/>
            <a:r>
              <a:rPr lang="en-US" dirty="0">
                <a:solidFill>
                  <a:schemeClr val="tx1"/>
                </a:solidFill>
              </a:rPr>
              <a:t>Outputs are compared with each system</a:t>
            </a:r>
            <a:endParaRPr lang="en-IN" dirty="0">
              <a:solidFill>
                <a:schemeClr val="tx1"/>
              </a:solidFill>
            </a:endParaRPr>
          </a:p>
        </p:txBody>
      </p:sp>
    </p:spTree>
    <p:extLst>
      <p:ext uri="{BB962C8B-B14F-4D97-AF65-F5344CB8AC3E}">
        <p14:creationId xmlns:p14="http://schemas.microsoft.com/office/powerpoint/2010/main" val="44380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cs typeface="Calibri" panose="020F0502020204030204" pitchFamily="34" charset="0"/>
              </a:rPr>
              <a:t>Learning Objectives</a:t>
            </a:r>
            <a:endParaRPr lang="en-IN" dirty="0"/>
          </a:p>
        </p:txBody>
      </p:sp>
      <p:sp>
        <p:nvSpPr>
          <p:cNvPr id="3" name="Content Placeholder 2"/>
          <p:cNvSpPr>
            <a:spLocks noGrp="1"/>
          </p:cNvSpPr>
          <p:nvPr>
            <p:ph sz="quarter" idx="13"/>
          </p:nvPr>
        </p:nvSpPr>
        <p:spPr>
          <a:xfrm>
            <a:off x="1981200" y="1556327"/>
            <a:ext cx="8115300" cy="4668628"/>
          </a:xfrm>
        </p:spPr>
        <p:txBody>
          <a:bodyPr/>
          <a:lstStyle/>
          <a:p>
            <a:pPr marL="432" indent="0">
              <a:buNone/>
            </a:pPr>
            <a:r>
              <a:rPr lang="en-US" sz="2000" b="1" dirty="0">
                <a:solidFill>
                  <a:srgbClr val="007FA3"/>
                </a:solidFill>
              </a:rPr>
              <a:t>13.1</a:t>
            </a:r>
            <a:r>
              <a:rPr lang="en-US" sz="2000" dirty="0"/>
              <a:t> Provide an overview of the system implementation process</a:t>
            </a:r>
          </a:p>
          <a:p>
            <a:pPr marL="432" indent="0">
              <a:buNone/>
            </a:pPr>
            <a:r>
              <a:rPr lang="en-US" sz="2000" b="1" dirty="0">
                <a:solidFill>
                  <a:srgbClr val="007FA3"/>
                </a:solidFill>
              </a:rPr>
              <a:t>13.2</a:t>
            </a:r>
            <a:r>
              <a:rPr lang="en-US" sz="2000" b="1" dirty="0">
                <a:solidFill>
                  <a:schemeClr val="accent1"/>
                </a:solidFill>
              </a:rPr>
              <a:t> </a:t>
            </a:r>
            <a:r>
              <a:rPr lang="en-US" sz="2000" dirty="0"/>
              <a:t>Describe how software applications are tested</a:t>
            </a:r>
          </a:p>
          <a:p>
            <a:pPr marL="432" indent="0">
              <a:buNone/>
            </a:pPr>
            <a:r>
              <a:rPr lang="en-US" sz="2000" b="1" dirty="0">
                <a:solidFill>
                  <a:srgbClr val="007FA3"/>
                </a:solidFill>
              </a:rPr>
              <a:t>13.3</a:t>
            </a:r>
            <a:r>
              <a:rPr lang="en-US" sz="2000" dirty="0"/>
              <a:t> Apply four installation strategies: direct, parallel, single-location, and phased installation</a:t>
            </a:r>
          </a:p>
          <a:p>
            <a:pPr marL="432" indent="0">
              <a:buNone/>
            </a:pPr>
            <a:r>
              <a:rPr lang="en-US" sz="2000" b="1" dirty="0">
                <a:solidFill>
                  <a:srgbClr val="007FA3"/>
                </a:solidFill>
              </a:rPr>
              <a:t>13.4</a:t>
            </a:r>
            <a:r>
              <a:rPr lang="en-US" sz="2000" b="1" dirty="0">
                <a:solidFill>
                  <a:schemeClr val="accent1"/>
                </a:solidFill>
              </a:rPr>
              <a:t> </a:t>
            </a:r>
            <a:r>
              <a:rPr lang="en-US" sz="2000" dirty="0"/>
              <a:t>List the deliverables for documenting the system and for training and supporting users</a:t>
            </a:r>
          </a:p>
          <a:p>
            <a:pPr marL="432" indent="0">
              <a:buNone/>
            </a:pPr>
            <a:r>
              <a:rPr lang="en-US" sz="2000" b="1" dirty="0">
                <a:solidFill>
                  <a:srgbClr val="007FA3"/>
                </a:solidFill>
              </a:rPr>
              <a:t>13.5</a:t>
            </a:r>
            <a:r>
              <a:rPr lang="en-US" sz="2000" b="1" dirty="0">
                <a:solidFill>
                  <a:schemeClr val="accent1"/>
                </a:solidFill>
              </a:rPr>
              <a:t> </a:t>
            </a:r>
            <a:r>
              <a:rPr lang="en-US" sz="2000" dirty="0"/>
              <a:t>Explain why system implementation sometimes fails</a:t>
            </a:r>
          </a:p>
          <a:p>
            <a:pPr marL="432" indent="0">
              <a:buNone/>
            </a:pPr>
            <a:r>
              <a:rPr lang="en-US" sz="2000" b="1" dirty="0">
                <a:solidFill>
                  <a:srgbClr val="007FA3"/>
                </a:solidFill>
              </a:rPr>
              <a:t>13.6</a:t>
            </a:r>
            <a:r>
              <a:rPr lang="en-US" sz="2000" dirty="0"/>
              <a:t> Describe the threats to system security and remedies that can be applied</a:t>
            </a:r>
          </a:p>
          <a:p>
            <a:pPr marL="432" indent="0">
              <a:buNone/>
            </a:pPr>
            <a:r>
              <a:rPr lang="en-US" sz="2000" b="1" dirty="0">
                <a:solidFill>
                  <a:srgbClr val="007FA3"/>
                </a:solidFill>
              </a:rPr>
              <a:t>13.7</a:t>
            </a:r>
            <a:r>
              <a:rPr lang="en-US" sz="2000" b="1" dirty="0">
                <a:solidFill>
                  <a:schemeClr val="accent1"/>
                </a:solidFill>
              </a:rPr>
              <a:t> </a:t>
            </a:r>
            <a:r>
              <a:rPr lang="en-US" sz="2000" dirty="0"/>
              <a:t>Show how traditional implementation issues apply to electronic commerce applications</a:t>
            </a:r>
            <a:endParaRPr lang="en-IN" sz="2000" dirty="0"/>
          </a:p>
        </p:txBody>
      </p:sp>
    </p:spTree>
    <p:extLst>
      <p:ext uri="{BB962C8B-B14F-4D97-AF65-F5344CB8AC3E}">
        <p14:creationId xmlns:p14="http://schemas.microsoft.com/office/powerpoint/2010/main" val="996543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13-5: Comparison of Installation Strategies (b) Parallel Installation</a:t>
            </a:r>
            <a:endParaRPr lang="en-IN" sz="3400" dirty="0"/>
          </a:p>
        </p:txBody>
      </p:sp>
      <p:pic>
        <p:nvPicPr>
          <p:cNvPr id="6146" name="Picture 2" descr="A new system is installed while current system is in use. Once new system is ready, the use of new system begins, and the use of old system continu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4" y="1960564"/>
            <a:ext cx="7877175"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quarter" idx="14"/>
          </p:nvPr>
        </p:nvSpPr>
        <p:spPr>
          <a:xfrm>
            <a:off x="1994848" y="5947425"/>
            <a:ext cx="8229600" cy="251393"/>
          </a:xfrm>
        </p:spPr>
        <p:txBody>
          <a:bodyPr/>
          <a:lstStyle/>
          <a:p>
            <a:pPr marL="432" indent="0">
              <a:buNone/>
            </a:pPr>
            <a:r>
              <a:rPr lang="en-US" sz="1400" dirty="0"/>
              <a:t>(</a:t>
            </a:r>
            <a:r>
              <a:rPr lang="en-US" sz="1400" b="1" dirty="0"/>
              <a:t>Source:</a:t>
            </a:r>
            <a:r>
              <a:rPr lang="en-US" sz="1400" i="1" dirty="0"/>
              <a:t> </a:t>
            </a:r>
            <a:r>
              <a:rPr lang="en-US" sz="1400" dirty="0"/>
              <a:t>Adapted from Bell and Evans, 1989)</a:t>
            </a:r>
          </a:p>
        </p:txBody>
      </p:sp>
    </p:spTree>
    <p:extLst>
      <p:ext uri="{BB962C8B-B14F-4D97-AF65-F5344CB8AC3E}">
        <p14:creationId xmlns:p14="http://schemas.microsoft.com/office/powerpoint/2010/main" val="4005739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a:t>
            </a:r>
            <a:r>
              <a:rPr lang="en-US" sz="2000" b="0" dirty="0"/>
              <a:t>(4 of 5)</a:t>
            </a:r>
            <a:endParaRPr lang="en-IN" b="0" dirty="0"/>
          </a:p>
        </p:txBody>
      </p:sp>
      <p:sp>
        <p:nvSpPr>
          <p:cNvPr id="3" name="Content Placeholder 2"/>
          <p:cNvSpPr>
            <a:spLocks noGrp="1"/>
          </p:cNvSpPr>
          <p:nvPr>
            <p:ph sz="quarter" idx="13"/>
          </p:nvPr>
        </p:nvSpPr>
        <p:spPr>
          <a:xfrm>
            <a:off x="1981200" y="1542680"/>
            <a:ext cx="7810500" cy="767773"/>
          </a:xfrm>
        </p:spPr>
        <p:txBody>
          <a:bodyPr/>
          <a:lstStyle/>
          <a:p>
            <a:pPr marL="432" indent="0">
              <a:buNone/>
            </a:pPr>
            <a:r>
              <a:rPr lang="en-US" b="1" dirty="0"/>
              <a:t>13.3</a:t>
            </a:r>
            <a:r>
              <a:rPr lang="en-US" dirty="0"/>
              <a:t> Apply four installation strategies: direct, parallel, single-location, and phased installation</a:t>
            </a:r>
            <a:endParaRPr lang="en-IN" dirty="0"/>
          </a:p>
        </p:txBody>
      </p:sp>
      <p:sp>
        <p:nvSpPr>
          <p:cNvPr id="4" name="Content Placeholder 3"/>
          <p:cNvSpPr>
            <a:spLocks noGrp="1"/>
          </p:cNvSpPr>
          <p:nvPr>
            <p:ph sz="quarter" idx="14"/>
          </p:nvPr>
        </p:nvSpPr>
        <p:spPr>
          <a:xfrm>
            <a:off x="1981200" y="2452424"/>
            <a:ext cx="8115300" cy="3505200"/>
          </a:xfrm>
        </p:spPr>
        <p:txBody>
          <a:bodyPr/>
          <a:lstStyle/>
          <a:p>
            <a:r>
              <a:rPr lang="en-US" b="1" dirty="0">
                <a:solidFill>
                  <a:schemeClr val="tx1"/>
                </a:solidFill>
              </a:rPr>
              <a:t>Single-location installation </a:t>
            </a:r>
            <a:r>
              <a:rPr lang="en-US" dirty="0">
                <a:solidFill>
                  <a:schemeClr val="tx1"/>
                </a:solidFill>
              </a:rPr>
              <a:t>– trying out a new information system at one site and using the experience to decide if and how the new system should be deployed throughout the organization</a:t>
            </a:r>
          </a:p>
          <a:p>
            <a:pPr lvl="1"/>
            <a:r>
              <a:rPr lang="en-US" dirty="0">
                <a:solidFill>
                  <a:schemeClr val="tx1"/>
                </a:solidFill>
              </a:rPr>
              <a:t>Considered a middle-or-the-road approach</a:t>
            </a:r>
          </a:p>
          <a:p>
            <a:pPr lvl="1"/>
            <a:r>
              <a:rPr lang="en-US" dirty="0">
                <a:solidFill>
                  <a:schemeClr val="tx1"/>
                </a:solidFill>
              </a:rPr>
              <a:t>Usually a branch office or one department</a:t>
            </a:r>
          </a:p>
          <a:p>
            <a:pPr lvl="1"/>
            <a:r>
              <a:rPr lang="en-US" dirty="0">
                <a:solidFill>
                  <a:schemeClr val="tx1"/>
                </a:solidFill>
              </a:rPr>
              <a:t>Once successful then rolled out to entire company</a:t>
            </a:r>
          </a:p>
          <a:p>
            <a:pPr lvl="1"/>
            <a:r>
              <a:rPr lang="en-US" dirty="0">
                <a:solidFill>
                  <a:schemeClr val="tx1"/>
                </a:solidFill>
              </a:rPr>
              <a:t>Results in extra work for staff</a:t>
            </a:r>
            <a:endParaRPr lang="en-IN" dirty="0">
              <a:solidFill>
                <a:schemeClr val="tx1"/>
              </a:solidFill>
            </a:endParaRPr>
          </a:p>
        </p:txBody>
      </p:sp>
    </p:spTree>
    <p:extLst>
      <p:ext uri="{BB962C8B-B14F-4D97-AF65-F5344CB8AC3E}">
        <p14:creationId xmlns:p14="http://schemas.microsoft.com/office/powerpoint/2010/main" val="2164249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886CF-A700-4D46-9656-1A5967B07E3F}"/>
              </a:ext>
            </a:extLst>
          </p:cNvPr>
          <p:cNvSpPr>
            <a:spLocks noGrp="1"/>
          </p:cNvSpPr>
          <p:nvPr>
            <p:ph type="title"/>
          </p:nvPr>
        </p:nvSpPr>
        <p:spPr>
          <a:xfrm>
            <a:off x="1981200" y="215372"/>
            <a:ext cx="8229600" cy="1380347"/>
          </a:xfrm>
        </p:spPr>
        <p:txBody>
          <a:bodyPr/>
          <a:lstStyle/>
          <a:p>
            <a:r>
              <a:rPr lang="en-IN" sz="2800" dirty="0"/>
              <a:t>Figure 13-5: Comparison of Installation Strategies (c) Single-Location Installation (with Direct Installation at Each Location)</a:t>
            </a:r>
          </a:p>
        </p:txBody>
      </p:sp>
      <p:pic>
        <p:nvPicPr>
          <p:cNvPr id="5" name="Picture 4" descr="Two existing old systems are synchronously in use at the same time. At location 1, a new system is installed while current system is in use. Once new system is ready, and old system is no longer used, and the use of new system begins. At location 2, a new system is being installed after some time new system has been used at location 1. Once new system is ready, and old system at location 2 is no longer used, and the use of new system at location 2 begins.">
            <a:extLst>
              <a:ext uri="{FF2B5EF4-FFF2-40B4-BE49-F238E27FC236}">
                <a16:creationId xmlns:a16="http://schemas.microsoft.com/office/drawing/2014/main" id="{43FADC34-4D37-445E-B20F-435530D21655}"/>
              </a:ext>
            </a:extLst>
          </p:cNvPr>
          <p:cNvPicPr>
            <a:picLocks noChangeAspect="1"/>
          </p:cNvPicPr>
          <p:nvPr/>
        </p:nvPicPr>
        <p:blipFill>
          <a:blip r:embed="rId2"/>
          <a:stretch>
            <a:fillRect/>
          </a:stretch>
        </p:blipFill>
        <p:spPr>
          <a:xfrm>
            <a:off x="2449666" y="1869985"/>
            <a:ext cx="7292668" cy="3849171"/>
          </a:xfrm>
          <a:prstGeom prst="rect">
            <a:avLst/>
          </a:prstGeom>
        </p:spPr>
      </p:pic>
      <p:sp>
        <p:nvSpPr>
          <p:cNvPr id="3" name="Content Placeholder 2">
            <a:extLst>
              <a:ext uri="{FF2B5EF4-FFF2-40B4-BE49-F238E27FC236}">
                <a16:creationId xmlns:a16="http://schemas.microsoft.com/office/drawing/2014/main" id="{C48FD6B4-E515-4A24-BD0D-EA5D9687040A}"/>
              </a:ext>
            </a:extLst>
          </p:cNvPr>
          <p:cNvSpPr>
            <a:spLocks noGrp="1"/>
          </p:cNvSpPr>
          <p:nvPr>
            <p:ph sz="quarter" idx="13"/>
          </p:nvPr>
        </p:nvSpPr>
        <p:spPr>
          <a:xfrm>
            <a:off x="1981200" y="5993422"/>
            <a:ext cx="8229600" cy="308766"/>
          </a:xfrm>
        </p:spPr>
        <p:txBody>
          <a:bodyPr/>
          <a:lstStyle/>
          <a:p>
            <a:pPr marL="432" indent="0">
              <a:buNone/>
            </a:pPr>
            <a:r>
              <a:rPr lang="en-US" sz="1400" dirty="0"/>
              <a:t>(</a:t>
            </a:r>
            <a:r>
              <a:rPr lang="en-US" sz="1400" b="1" dirty="0"/>
              <a:t>Source:</a:t>
            </a:r>
            <a:r>
              <a:rPr lang="en-US" sz="1400" i="1" dirty="0"/>
              <a:t> </a:t>
            </a:r>
            <a:r>
              <a:rPr lang="en-US" sz="1400" dirty="0"/>
              <a:t>Adapted from Bell and Evans, 1989)</a:t>
            </a:r>
          </a:p>
        </p:txBody>
      </p:sp>
    </p:spTree>
    <p:extLst>
      <p:ext uri="{BB962C8B-B14F-4D97-AF65-F5344CB8AC3E}">
        <p14:creationId xmlns:p14="http://schemas.microsoft.com/office/powerpoint/2010/main" val="1302023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94EB-CBB2-4EF2-836D-707CB522EF07}"/>
              </a:ext>
            </a:extLst>
          </p:cNvPr>
          <p:cNvSpPr>
            <a:spLocks noGrp="1"/>
          </p:cNvSpPr>
          <p:nvPr>
            <p:ph type="title"/>
          </p:nvPr>
        </p:nvSpPr>
        <p:spPr/>
        <p:txBody>
          <a:bodyPr/>
          <a:lstStyle/>
          <a:p>
            <a:r>
              <a:rPr lang="en-IN" dirty="0"/>
              <a:t>Installation </a:t>
            </a:r>
            <a:r>
              <a:rPr lang="en-IN" sz="2000" b="0" dirty="0"/>
              <a:t>(5 of 5)</a:t>
            </a:r>
          </a:p>
        </p:txBody>
      </p:sp>
      <p:sp>
        <p:nvSpPr>
          <p:cNvPr id="3" name="Content Placeholder 2">
            <a:extLst>
              <a:ext uri="{FF2B5EF4-FFF2-40B4-BE49-F238E27FC236}">
                <a16:creationId xmlns:a16="http://schemas.microsoft.com/office/drawing/2014/main" id="{70AF28EF-848D-41F3-B3F3-1B0835D88E07}"/>
              </a:ext>
            </a:extLst>
          </p:cNvPr>
          <p:cNvSpPr>
            <a:spLocks noGrp="1"/>
          </p:cNvSpPr>
          <p:nvPr>
            <p:ph sz="quarter" idx="13"/>
          </p:nvPr>
        </p:nvSpPr>
        <p:spPr>
          <a:xfrm>
            <a:off x="1981200" y="1542680"/>
            <a:ext cx="8229600" cy="767773"/>
          </a:xfrm>
        </p:spPr>
        <p:txBody>
          <a:bodyPr/>
          <a:lstStyle/>
          <a:p>
            <a:pPr marL="432" indent="0">
              <a:buNone/>
            </a:pPr>
            <a:r>
              <a:rPr lang="en-IN" b="1" dirty="0"/>
              <a:t>13.3</a:t>
            </a:r>
            <a:r>
              <a:rPr lang="en-IN" dirty="0"/>
              <a:t> Apply four installation strategies: direct, parallel, single-location, and phased installation</a:t>
            </a:r>
          </a:p>
        </p:txBody>
      </p:sp>
      <p:sp>
        <p:nvSpPr>
          <p:cNvPr id="4" name="Content Placeholder 3">
            <a:extLst>
              <a:ext uri="{FF2B5EF4-FFF2-40B4-BE49-F238E27FC236}">
                <a16:creationId xmlns:a16="http://schemas.microsoft.com/office/drawing/2014/main" id="{BA390E7A-8512-438D-BDB7-C849912EF7F1}"/>
              </a:ext>
            </a:extLst>
          </p:cNvPr>
          <p:cNvSpPr>
            <a:spLocks noGrp="1"/>
          </p:cNvSpPr>
          <p:nvPr>
            <p:ph sz="quarter" idx="14"/>
          </p:nvPr>
        </p:nvSpPr>
        <p:spPr>
          <a:xfrm>
            <a:off x="1981200" y="2456330"/>
            <a:ext cx="8124093" cy="3263153"/>
          </a:xfrm>
        </p:spPr>
        <p:txBody>
          <a:bodyPr/>
          <a:lstStyle/>
          <a:p>
            <a:r>
              <a:rPr lang="en-IN" b="1" dirty="0"/>
              <a:t>Phased installation</a:t>
            </a:r>
            <a:r>
              <a:rPr lang="en-IN" dirty="0"/>
              <a:t> – changing from the old information system to the new one incrementally, starting with one or a few functional components and then gradually extending the installation to cover the whole new system</a:t>
            </a:r>
          </a:p>
          <a:p>
            <a:pPr lvl="1"/>
            <a:r>
              <a:rPr lang="en-IN" dirty="0"/>
              <a:t>An incremental approach (also called staged)</a:t>
            </a:r>
          </a:p>
          <a:p>
            <a:pPr lvl="1"/>
            <a:r>
              <a:rPr lang="en-IN" dirty="0"/>
              <a:t>Usually implemented in a sequence approach</a:t>
            </a:r>
          </a:p>
          <a:p>
            <a:pPr lvl="1"/>
            <a:r>
              <a:rPr lang="en-IN" dirty="0"/>
              <a:t>Requires careful version control</a:t>
            </a:r>
          </a:p>
        </p:txBody>
      </p:sp>
    </p:spTree>
    <p:extLst>
      <p:ext uri="{BB962C8B-B14F-4D97-AF65-F5344CB8AC3E}">
        <p14:creationId xmlns:p14="http://schemas.microsoft.com/office/powerpoint/2010/main" val="1154766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886CF-A700-4D46-9656-1A5967B07E3F}"/>
              </a:ext>
            </a:extLst>
          </p:cNvPr>
          <p:cNvSpPr>
            <a:spLocks noGrp="1"/>
          </p:cNvSpPr>
          <p:nvPr>
            <p:ph type="title"/>
          </p:nvPr>
        </p:nvSpPr>
        <p:spPr/>
        <p:txBody>
          <a:bodyPr/>
          <a:lstStyle/>
          <a:p>
            <a:r>
              <a:rPr lang="en-IN" sz="3400" dirty="0"/>
              <a:t>Figure 13-5: Comparison of Installation Strategies (d) Phased Installation</a:t>
            </a:r>
          </a:p>
        </p:txBody>
      </p:sp>
      <p:pic>
        <p:nvPicPr>
          <p:cNvPr id="6" name="Picture 5" descr="A current system is being used for some time and installation of module 1 begins. Once new module 1 is ready, current system continues to be used without module 1, and the use of new module 1 begins. After some time, an installation of module 2 begins. Once new module 2 is ready, current system continues to be used without modules 1 and 2, the use of module 1 continues, and the use of new module 2 begins.">
            <a:extLst>
              <a:ext uri="{FF2B5EF4-FFF2-40B4-BE49-F238E27FC236}">
                <a16:creationId xmlns:a16="http://schemas.microsoft.com/office/drawing/2014/main" id="{60ED47FF-12A2-4D8F-B2BF-DD0A86133A2A}"/>
              </a:ext>
            </a:extLst>
          </p:cNvPr>
          <p:cNvPicPr>
            <a:picLocks noChangeAspect="1"/>
          </p:cNvPicPr>
          <p:nvPr/>
        </p:nvPicPr>
        <p:blipFill>
          <a:blip r:embed="rId2"/>
          <a:stretch>
            <a:fillRect/>
          </a:stretch>
        </p:blipFill>
        <p:spPr>
          <a:xfrm>
            <a:off x="2101816" y="1847401"/>
            <a:ext cx="7988368" cy="2899082"/>
          </a:xfrm>
          <a:prstGeom prst="rect">
            <a:avLst/>
          </a:prstGeom>
        </p:spPr>
      </p:pic>
      <p:sp>
        <p:nvSpPr>
          <p:cNvPr id="3" name="Content Placeholder 2">
            <a:extLst>
              <a:ext uri="{FF2B5EF4-FFF2-40B4-BE49-F238E27FC236}">
                <a16:creationId xmlns:a16="http://schemas.microsoft.com/office/drawing/2014/main" id="{C48FD6B4-E515-4A24-BD0D-EA5D9687040A}"/>
              </a:ext>
            </a:extLst>
          </p:cNvPr>
          <p:cNvSpPr>
            <a:spLocks noGrp="1"/>
          </p:cNvSpPr>
          <p:nvPr>
            <p:ph sz="quarter" idx="13"/>
          </p:nvPr>
        </p:nvSpPr>
        <p:spPr>
          <a:xfrm>
            <a:off x="1981200" y="5671039"/>
            <a:ext cx="8229600" cy="319563"/>
          </a:xfrm>
        </p:spPr>
        <p:txBody>
          <a:bodyPr/>
          <a:lstStyle/>
          <a:p>
            <a:pPr marL="432" indent="0">
              <a:buNone/>
            </a:pPr>
            <a:r>
              <a:rPr lang="en-US" sz="1400" dirty="0"/>
              <a:t>(</a:t>
            </a:r>
            <a:r>
              <a:rPr lang="en-US" sz="1400" b="1" dirty="0"/>
              <a:t>Source:</a:t>
            </a:r>
            <a:r>
              <a:rPr lang="en-US" sz="1400" i="1" dirty="0"/>
              <a:t> </a:t>
            </a:r>
            <a:r>
              <a:rPr lang="en-US" sz="1400" dirty="0"/>
              <a:t>Adapted from Bell and Evans, 1989)</a:t>
            </a:r>
          </a:p>
        </p:txBody>
      </p:sp>
    </p:spTree>
    <p:extLst>
      <p:ext uri="{BB962C8B-B14F-4D97-AF65-F5344CB8AC3E}">
        <p14:creationId xmlns:p14="http://schemas.microsoft.com/office/powerpoint/2010/main" val="898783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94EB-CBB2-4EF2-836D-707CB522EF07}"/>
              </a:ext>
            </a:extLst>
          </p:cNvPr>
          <p:cNvSpPr>
            <a:spLocks noGrp="1"/>
          </p:cNvSpPr>
          <p:nvPr>
            <p:ph type="title"/>
          </p:nvPr>
        </p:nvSpPr>
        <p:spPr/>
        <p:txBody>
          <a:bodyPr/>
          <a:lstStyle/>
          <a:p>
            <a:r>
              <a:rPr lang="en-IN" dirty="0"/>
              <a:t>Planning Installation</a:t>
            </a:r>
            <a:endParaRPr lang="en-IN" sz="2000" b="0" dirty="0"/>
          </a:p>
        </p:txBody>
      </p:sp>
      <p:sp>
        <p:nvSpPr>
          <p:cNvPr id="3" name="Content Placeholder 2">
            <a:extLst>
              <a:ext uri="{FF2B5EF4-FFF2-40B4-BE49-F238E27FC236}">
                <a16:creationId xmlns:a16="http://schemas.microsoft.com/office/drawing/2014/main" id="{70AF28EF-848D-41F3-B3F3-1B0835D88E07}"/>
              </a:ext>
            </a:extLst>
          </p:cNvPr>
          <p:cNvSpPr>
            <a:spLocks noGrp="1"/>
          </p:cNvSpPr>
          <p:nvPr>
            <p:ph sz="quarter" idx="13"/>
          </p:nvPr>
        </p:nvSpPr>
        <p:spPr>
          <a:xfrm>
            <a:off x="1981200" y="1542680"/>
            <a:ext cx="8291146" cy="767773"/>
          </a:xfrm>
        </p:spPr>
        <p:txBody>
          <a:bodyPr/>
          <a:lstStyle/>
          <a:p>
            <a:pPr marL="432" indent="0">
              <a:buNone/>
            </a:pPr>
            <a:r>
              <a:rPr lang="en-IN" b="1" dirty="0"/>
              <a:t>13.3</a:t>
            </a:r>
            <a:r>
              <a:rPr lang="en-IN" dirty="0"/>
              <a:t> Apply four installation strategies: direct, parallel, single-location, and phased installation</a:t>
            </a:r>
          </a:p>
        </p:txBody>
      </p:sp>
      <p:sp>
        <p:nvSpPr>
          <p:cNvPr id="4" name="Content Placeholder 3">
            <a:extLst>
              <a:ext uri="{FF2B5EF4-FFF2-40B4-BE49-F238E27FC236}">
                <a16:creationId xmlns:a16="http://schemas.microsoft.com/office/drawing/2014/main" id="{BA390E7A-8512-438D-BDB7-C849912EF7F1}"/>
              </a:ext>
            </a:extLst>
          </p:cNvPr>
          <p:cNvSpPr>
            <a:spLocks noGrp="1"/>
          </p:cNvSpPr>
          <p:nvPr>
            <p:ph sz="quarter" idx="14"/>
          </p:nvPr>
        </p:nvSpPr>
        <p:spPr>
          <a:xfrm>
            <a:off x="1981200" y="2456330"/>
            <a:ext cx="8050307" cy="3263153"/>
          </a:xfrm>
        </p:spPr>
        <p:txBody>
          <a:bodyPr/>
          <a:lstStyle/>
          <a:p>
            <a:r>
              <a:rPr lang="en-IN" dirty="0"/>
              <a:t>Of special interest during installation is the </a:t>
            </a:r>
            <a:r>
              <a:rPr lang="en-IN" dirty="0">
                <a:highlight>
                  <a:srgbClr val="FFFF00"/>
                </a:highlight>
              </a:rPr>
              <a:t>conversion of data</a:t>
            </a:r>
          </a:p>
          <a:p>
            <a:pPr lvl="1"/>
            <a:r>
              <a:rPr lang="en-IN" dirty="0"/>
              <a:t>Must be error free, combined with new data and loaded into files</a:t>
            </a:r>
          </a:p>
          <a:p>
            <a:pPr lvl="1"/>
            <a:r>
              <a:rPr lang="en-IN" dirty="0"/>
              <a:t>May require current systems to be shut down</a:t>
            </a:r>
          </a:p>
          <a:p>
            <a:pPr lvl="1"/>
            <a:r>
              <a:rPr lang="en-IN" dirty="0"/>
              <a:t>Involves getting people to change the way they work</a:t>
            </a:r>
          </a:p>
        </p:txBody>
      </p:sp>
    </p:spTree>
    <p:extLst>
      <p:ext uri="{BB962C8B-B14F-4D97-AF65-F5344CB8AC3E}">
        <p14:creationId xmlns:p14="http://schemas.microsoft.com/office/powerpoint/2010/main" val="3134685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94EB-CBB2-4EF2-836D-707CB522EF07}"/>
              </a:ext>
            </a:extLst>
          </p:cNvPr>
          <p:cNvSpPr>
            <a:spLocks noGrp="1"/>
          </p:cNvSpPr>
          <p:nvPr>
            <p:ph type="title"/>
          </p:nvPr>
        </p:nvSpPr>
        <p:spPr/>
        <p:txBody>
          <a:bodyPr/>
          <a:lstStyle/>
          <a:p>
            <a:r>
              <a:rPr lang="en-IN" dirty="0"/>
              <a:t>Documenting the System</a:t>
            </a:r>
            <a:endParaRPr lang="en-IN" sz="2000" b="0" dirty="0"/>
          </a:p>
        </p:txBody>
      </p:sp>
      <p:sp>
        <p:nvSpPr>
          <p:cNvPr id="3" name="Content Placeholder 2">
            <a:extLst>
              <a:ext uri="{FF2B5EF4-FFF2-40B4-BE49-F238E27FC236}">
                <a16:creationId xmlns:a16="http://schemas.microsoft.com/office/drawing/2014/main" id="{70AF28EF-848D-41F3-B3F3-1B0835D88E07}"/>
              </a:ext>
            </a:extLst>
          </p:cNvPr>
          <p:cNvSpPr>
            <a:spLocks noGrp="1"/>
          </p:cNvSpPr>
          <p:nvPr>
            <p:ph sz="quarter" idx="13"/>
          </p:nvPr>
        </p:nvSpPr>
        <p:spPr>
          <a:xfrm>
            <a:off x="1981200" y="1542680"/>
            <a:ext cx="8229600" cy="767773"/>
          </a:xfrm>
        </p:spPr>
        <p:txBody>
          <a:bodyPr/>
          <a:lstStyle/>
          <a:p>
            <a:pPr marL="432" indent="0">
              <a:buNone/>
            </a:pPr>
            <a:r>
              <a:rPr lang="en-IN" b="1" dirty="0"/>
              <a:t>13.4</a:t>
            </a:r>
            <a:r>
              <a:rPr lang="en-IN" dirty="0"/>
              <a:t> List the deliverables for documenting the system and for training and supporting users</a:t>
            </a:r>
          </a:p>
        </p:txBody>
      </p:sp>
      <p:sp>
        <p:nvSpPr>
          <p:cNvPr id="4" name="Content Placeholder 3">
            <a:extLst>
              <a:ext uri="{FF2B5EF4-FFF2-40B4-BE49-F238E27FC236}">
                <a16:creationId xmlns:a16="http://schemas.microsoft.com/office/drawing/2014/main" id="{BA390E7A-8512-438D-BDB7-C849912EF7F1}"/>
              </a:ext>
            </a:extLst>
          </p:cNvPr>
          <p:cNvSpPr>
            <a:spLocks noGrp="1"/>
          </p:cNvSpPr>
          <p:nvPr>
            <p:ph sz="quarter" idx="14"/>
          </p:nvPr>
        </p:nvSpPr>
        <p:spPr>
          <a:xfrm>
            <a:off x="1981200" y="2456330"/>
            <a:ext cx="8229601" cy="3263153"/>
          </a:xfrm>
        </p:spPr>
        <p:txBody>
          <a:bodyPr/>
          <a:lstStyle/>
          <a:p>
            <a:r>
              <a:rPr lang="en-IN" b="1" dirty="0"/>
              <a:t>System documentation</a:t>
            </a:r>
            <a:r>
              <a:rPr lang="en-IN" dirty="0"/>
              <a:t> – detailed information about a system’s design specifications, its internal workings, and its functionality</a:t>
            </a:r>
          </a:p>
          <a:p>
            <a:r>
              <a:rPr lang="en-IN" b="1" dirty="0"/>
              <a:t>User documentation</a:t>
            </a:r>
            <a:r>
              <a:rPr lang="en-IN" dirty="0"/>
              <a:t> – written or other visual information about an application system, how it works, and how to use it</a:t>
            </a:r>
          </a:p>
        </p:txBody>
      </p:sp>
    </p:spTree>
    <p:extLst>
      <p:ext uri="{BB962C8B-B14F-4D97-AF65-F5344CB8AC3E}">
        <p14:creationId xmlns:p14="http://schemas.microsoft.com/office/powerpoint/2010/main" val="2533042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D002-7B06-4D44-A6C2-D92E981F2D42}"/>
              </a:ext>
            </a:extLst>
          </p:cNvPr>
          <p:cNvSpPr>
            <a:spLocks noGrp="1"/>
          </p:cNvSpPr>
          <p:nvPr>
            <p:ph type="title"/>
          </p:nvPr>
        </p:nvSpPr>
        <p:spPr>
          <a:xfrm>
            <a:off x="1981200" y="215372"/>
            <a:ext cx="8561294" cy="1097279"/>
          </a:xfrm>
        </p:spPr>
        <p:txBody>
          <a:bodyPr/>
          <a:lstStyle/>
          <a:p>
            <a:r>
              <a:rPr lang="en-IN" sz="3000" dirty="0"/>
              <a:t>Table 13-5: S</a:t>
            </a:r>
            <a:r>
              <a:rPr lang="en-IN" sz="100" dirty="0"/>
              <a:t> </a:t>
            </a:r>
            <a:r>
              <a:rPr lang="en-IN" sz="3000" dirty="0"/>
              <a:t>D</a:t>
            </a:r>
            <a:r>
              <a:rPr lang="en-IN" sz="100" dirty="0"/>
              <a:t> </a:t>
            </a:r>
            <a:r>
              <a:rPr lang="en-IN" sz="3000" dirty="0"/>
              <a:t>L</a:t>
            </a:r>
            <a:r>
              <a:rPr lang="en-IN" sz="100" dirty="0"/>
              <a:t> </a:t>
            </a:r>
            <a:r>
              <a:rPr lang="en-IN" sz="3000" dirty="0"/>
              <a:t>C and Generic Documentation Corresponding to Each Phase</a:t>
            </a:r>
          </a:p>
        </p:txBody>
      </p:sp>
      <p:graphicFrame>
        <p:nvGraphicFramePr>
          <p:cNvPr id="4" name="Table 3">
            <a:extLst>
              <a:ext uri="{FF2B5EF4-FFF2-40B4-BE49-F238E27FC236}">
                <a16:creationId xmlns:a16="http://schemas.microsoft.com/office/drawing/2014/main" id="{34B90313-6F2D-4103-976E-780FC921E31D}"/>
              </a:ext>
            </a:extLst>
          </p:cNvPr>
          <p:cNvGraphicFramePr>
            <a:graphicFrameLocks noGrp="1"/>
          </p:cNvGraphicFramePr>
          <p:nvPr/>
        </p:nvGraphicFramePr>
        <p:xfrm>
          <a:off x="2039112" y="1603188"/>
          <a:ext cx="8113776" cy="5125720"/>
        </p:xfrm>
        <a:graphic>
          <a:graphicData uri="http://schemas.openxmlformats.org/drawingml/2006/table">
            <a:tbl>
              <a:tblPr firstRow="1" bandRow="1">
                <a:tableStyleId>{2D5ABB26-0587-4C30-8999-92F81FD0307C}</a:tableStyleId>
              </a:tblPr>
              <a:tblGrid>
                <a:gridCol w="3375570">
                  <a:extLst>
                    <a:ext uri="{9D8B030D-6E8A-4147-A177-3AD203B41FA5}">
                      <a16:colId xmlns:a16="http://schemas.microsoft.com/office/drawing/2014/main" val="1229073889"/>
                    </a:ext>
                  </a:extLst>
                </a:gridCol>
                <a:gridCol w="4738206">
                  <a:extLst>
                    <a:ext uri="{9D8B030D-6E8A-4147-A177-3AD203B41FA5}">
                      <a16:colId xmlns:a16="http://schemas.microsoft.com/office/drawing/2014/main" val="3140870694"/>
                    </a:ext>
                  </a:extLst>
                </a:gridCol>
              </a:tblGrid>
              <a:tr h="370840">
                <a:tc>
                  <a:txBody>
                    <a:bodyPr/>
                    <a:lstStyle/>
                    <a:p>
                      <a:r>
                        <a:rPr lang="en-US" b="1" dirty="0"/>
                        <a:t>Generic Life-Cycle Phase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Generic Document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1411435"/>
                  </a:ext>
                </a:extLst>
              </a:tr>
              <a:tr h="370840">
                <a:tc>
                  <a:txBody>
                    <a:bodyPr/>
                    <a:lstStyle/>
                    <a:p>
                      <a:r>
                        <a:rPr lang="en-US" dirty="0"/>
                        <a:t>Requirements Specification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System Requirements Specification</a:t>
                      </a:r>
                    </a:p>
                    <a:p>
                      <a:r>
                        <a:rPr lang="en-US" dirty="0"/>
                        <a:t>Resource Requirements Specification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8735113"/>
                  </a:ext>
                </a:extLst>
              </a:tr>
              <a:tr h="370840">
                <a:tc>
                  <a:txBody>
                    <a:bodyPr/>
                    <a:lstStyle/>
                    <a:p>
                      <a:r>
                        <a:rPr lang="en-US" dirty="0"/>
                        <a:t>Project Control Structuring’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Management Plan</a:t>
                      </a:r>
                    </a:p>
                    <a:p>
                      <a:r>
                        <a:rPr lang="en-US" dirty="0"/>
                        <a:t>Engineering Change Proposal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4159699"/>
                  </a:ext>
                </a:extLst>
              </a:tr>
              <a:tr h="370840">
                <a:tc>
                  <a:txBody>
                    <a:bodyPr/>
                    <a:lstStyle/>
                    <a:p>
                      <a:r>
                        <a:rPr lang="en-US" dirty="0"/>
                        <a:t>System Development:</a:t>
                      </a:r>
                    </a:p>
                    <a:p>
                      <a:pPr marL="256032" indent="-256032">
                        <a:buClr>
                          <a:srgbClr val="007FA3"/>
                        </a:buClr>
                        <a:buFont typeface="Arial" panose="020B0604020202020204" pitchFamily="34" charset="0"/>
                        <a:buChar char="•"/>
                      </a:pPr>
                      <a:r>
                        <a:rPr lang="en-US" dirty="0"/>
                        <a:t>Architectural design</a:t>
                      </a:r>
                    </a:p>
                    <a:p>
                      <a:pPr marL="256032" indent="-256032">
                        <a:buClr>
                          <a:srgbClr val="007FA3"/>
                        </a:buClr>
                        <a:buFont typeface="Arial" panose="020B0604020202020204" pitchFamily="34" charset="0"/>
                        <a:buChar char="•"/>
                      </a:pPr>
                      <a:r>
                        <a:rPr lang="en-US" dirty="0"/>
                        <a:t>Prototype design</a:t>
                      </a:r>
                    </a:p>
                    <a:p>
                      <a:pPr marL="256032" indent="-256032">
                        <a:buClr>
                          <a:srgbClr val="007FA3"/>
                        </a:buClr>
                        <a:buFont typeface="Arial" panose="020B0604020202020204" pitchFamily="34" charset="0"/>
                        <a:buChar char="•"/>
                      </a:pPr>
                      <a:r>
                        <a:rPr lang="en-US" dirty="0"/>
                        <a:t>Detailed design and implementation</a:t>
                      </a:r>
                    </a:p>
                    <a:p>
                      <a:pPr marL="256032" indent="-256032">
                        <a:buClr>
                          <a:srgbClr val="007FA3"/>
                        </a:buClr>
                        <a:buFont typeface="Arial" panose="020B0604020202020204" pitchFamily="34" charset="0"/>
                        <a:buChar char="•"/>
                      </a:pPr>
                      <a:r>
                        <a:rPr lang="en-US" dirty="0"/>
                        <a:t>Test specification</a:t>
                      </a:r>
                    </a:p>
                    <a:p>
                      <a:pPr marL="256032" indent="-256032">
                        <a:buClr>
                          <a:srgbClr val="007FA3"/>
                        </a:buClr>
                        <a:buFont typeface="Arial" panose="020B0604020202020204" pitchFamily="34" charset="0"/>
                        <a:buChar char="•"/>
                      </a:pPr>
                      <a:r>
                        <a:rPr lang="en-US" dirty="0"/>
                        <a:t>Test implementation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p>
                      <a:r>
                        <a:rPr lang="en-US" dirty="0"/>
                        <a:t>Architecture Design Document</a:t>
                      </a:r>
                    </a:p>
                    <a:p>
                      <a:r>
                        <a:rPr lang="en-US" dirty="0"/>
                        <a:t>Prototype Design Document</a:t>
                      </a:r>
                    </a:p>
                    <a:p>
                      <a:r>
                        <a:rPr lang="en-US" dirty="0"/>
                        <a:t>Detailed Design Document</a:t>
                      </a:r>
                    </a:p>
                    <a:p>
                      <a:r>
                        <a:rPr lang="en-US" dirty="0"/>
                        <a:t>Test Specifications</a:t>
                      </a:r>
                    </a:p>
                    <a:p>
                      <a:r>
                        <a:rPr lang="en-US" dirty="0"/>
                        <a:t>Test Reports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13509"/>
                  </a:ext>
                </a:extLst>
              </a:tr>
              <a:tr h="370840">
                <a:tc>
                  <a:txBody>
                    <a:bodyPr/>
                    <a:lstStyle/>
                    <a:p>
                      <a:r>
                        <a:rPr lang="en-US" dirty="0"/>
                        <a:t>System Delivery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User’s Guide</a:t>
                      </a:r>
                    </a:p>
                    <a:p>
                      <a:r>
                        <a:rPr lang="en-US" dirty="0"/>
                        <a:t>Release Description</a:t>
                      </a:r>
                    </a:p>
                    <a:p>
                      <a:r>
                        <a:rPr lang="en-US" dirty="0"/>
                        <a:t>System Administrator’s Guide</a:t>
                      </a:r>
                    </a:p>
                    <a:p>
                      <a:r>
                        <a:rPr lang="en-US" dirty="0"/>
                        <a:t>Reference Guide</a:t>
                      </a:r>
                    </a:p>
                    <a:p>
                      <a:r>
                        <a:rPr lang="en-US" dirty="0"/>
                        <a:t>Acceptance Sign-Off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3821829"/>
                  </a:ext>
                </a:extLst>
              </a:tr>
            </a:tbl>
          </a:graphicData>
        </a:graphic>
      </p:graphicFrame>
      <p:sp>
        <p:nvSpPr>
          <p:cNvPr id="3" name="Content Placeholder 2">
            <a:extLst>
              <a:ext uri="{FF2B5EF4-FFF2-40B4-BE49-F238E27FC236}">
                <a16:creationId xmlns:a16="http://schemas.microsoft.com/office/drawing/2014/main" id="{35FC494C-503A-4F00-AF78-441203C94ECA}"/>
              </a:ext>
            </a:extLst>
          </p:cNvPr>
          <p:cNvSpPr>
            <a:spLocks noGrp="1"/>
          </p:cNvSpPr>
          <p:nvPr>
            <p:ph sz="quarter" idx="13"/>
          </p:nvPr>
        </p:nvSpPr>
        <p:spPr>
          <a:xfrm>
            <a:off x="1981200" y="6031523"/>
            <a:ext cx="8229600" cy="300778"/>
          </a:xfrm>
        </p:spPr>
        <p:txBody>
          <a:bodyPr/>
          <a:lstStyle/>
          <a:p>
            <a:pPr marL="432" indent="0">
              <a:buNone/>
            </a:pPr>
            <a:r>
              <a:rPr lang="en-US" sz="1400" dirty="0"/>
              <a:t>(</a:t>
            </a:r>
            <a:r>
              <a:rPr lang="en-US" sz="1400" b="1" dirty="0"/>
              <a:t>Source:</a:t>
            </a:r>
            <a:r>
              <a:rPr lang="en-US" sz="1400" i="1" dirty="0"/>
              <a:t> </a:t>
            </a:r>
            <a:r>
              <a:rPr lang="en-US" sz="1400" dirty="0"/>
              <a:t>Adapted from Bell &amp; Evans, 1989)</a:t>
            </a:r>
          </a:p>
        </p:txBody>
      </p:sp>
    </p:spTree>
    <p:extLst>
      <p:ext uri="{BB962C8B-B14F-4D97-AF65-F5344CB8AC3E}">
        <p14:creationId xmlns:p14="http://schemas.microsoft.com/office/powerpoint/2010/main" val="4048002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D002-7B06-4D44-A6C2-D92E981F2D42}"/>
              </a:ext>
            </a:extLst>
          </p:cNvPr>
          <p:cNvSpPr>
            <a:spLocks noGrp="1"/>
          </p:cNvSpPr>
          <p:nvPr>
            <p:ph type="title"/>
          </p:nvPr>
        </p:nvSpPr>
        <p:spPr>
          <a:xfrm>
            <a:off x="1981200" y="215372"/>
            <a:ext cx="8229600" cy="1097279"/>
          </a:xfrm>
        </p:spPr>
        <p:txBody>
          <a:bodyPr/>
          <a:lstStyle/>
          <a:p>
            <a:r>
              <a:rPr lang="en-IN" sz="3400" dirty="0"/>
              <a:t>Figure 13-7: A Quick Start Guide for Excel</a:t>
            </a:r>
          </a:p>
        </p:txBody>
      </p:sp>
      <p:pic>
        <p:nvPicPr>
          <p:cNvPr id="7" name="Picture 6" descr="The quick start guide has the following content. It shows a Create Worksheet topic with an embedded video player. Within the player, a video frame displays Excel logo with the following title, What is Excel question mark. The frame also includes a photograph of a man shown on the computer monitor screen. The following text is displayed below the video player. With Excel you can streamline data entry with Autofill. Then, get chart recommendations based on your data, and create them with one click. Or, easily spot trends and patterns with data bars, color coding, and icons. This text is followed by a horizontal line. The following partial text is shown below the horizontal line. Enter data. To manually enter data. 1. Select an empty cell such as A 1, and then type text or a number. A partially visible example shows the following data entered in the Excel sheet. Department = A 1, Sales = A 2, Q 1 = B 1, Q 2 = C 1. ">
            <a:extLst>
              <a:ext uri="{FF2B5EF4-FFF2-40B4-BE49-F238E27FC236}">
                <a16:creationId xmlns:a16="http://schemas.microsoft.com/office/drawing/2014/main" id="{EAF3D97D-6F42-4E51-889B-C110A2110CDC}"/>
              </a:ext>
            </a:extLst>
          </p:cNvPr>
          <p:cNvPicPr>
            <a:picLocks noChangeAspect="1"/>
          </p:cNvPicPr>
          <p:nvPr/>
        </p:nvPicPr>
        <p:blipFill>
          <a:blip r:embed="rId2"/>
          <a:stretch>
            <a:fillRect/>
          </a:stretch>
        </p:blipFill>
        <p:spPr>
          <a:xfrm>
            <a:off x="3863556" y="1588113"/>
            <a:ext cx="4464888" cy="4258277"/>
          </a:xfrm>
          <a:prstGeom prst="rect">
            <a:avLst/>
          </a:prstGeom>
        </p:spPr>
      </p:pic>
      <p:sp>
        <p:nvSpPr>
          <p:cNvPr id="3" name="Content Placeholder 2">
            <a:extLst>
              <a:ext uri="{FF2B5EF4-FFF2-40B4-BE49-F238E27FC236}">
                <a16:creationId xmlns:a16="http://schemas.microsoft.com/office/drawing/2014/main" id="{35FC494C-503A-4F00-AF78-441203C94ECA}"/>
              </a:ext>
            </a:extLst>
          </p:cNvPr>
          <p:cNvSpPr>
            <a:spLocks noGrp="1"/>
          </p:cNvSpPr>
          <p:nvPr>
            <p:ph sz="quarter" idx="13"/>
          </p:nvPr>
        </p:nvSpPr>
        <p:spPr>
          <a:xfrm>
            <a:off x="1981200" y="6049109"/>
            <a:ext cx="8229600" cy="283193"/>
          </a:xfrm>
        </p:spPr>
        <p:txBody>
          <a:bodyPr/>
          <a:lstStyle/>
          <a:p>
            <a:pPr marL="432" indent="0">
              <a:buNone/>
            </a:pPr>
            <a:r>
              <a:rPr lang="en-US" sz="1400" dirty="0"/>
              <a:t>(</a:t>
            </a:r>
            <a:r>
              <a:rPr lang="en-US" sz="1400" b="1" dirty="0"/>
              <a:t>Source:</a:t>
            </a:r>
            <a:r>
              <a:rPr lang="en-US" sz="1400" i="1" dirty="0"/>
              <a:t> </a:t>
            </a:r>
            <a:r>
              <a:rPr lang="en-US" sz="1400" dirty="0"/>
              <a:t>Microsoft Corporation)</a:t>
            </a:r>
          </a:p>
        </p:txBody>
      </p:sp>
    </p:spTree>
    <p:extLst>
      <p:ext uri="{BB962C8B-B14F-4D97-AF65-F5344CB8AC3E}">
        <p14:creationId xmlns:p14="http://schemas.microsoft.com/office/powerpoint/2010/main" val="2397892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D002-7B06-4D44-A6C2-D92E981F2D42}"/>
              </a:ext>
            </a:extLst>
          </p:cNvPr>
          <p:cNvSpPr>
            <a:spLocks noGrp="1"/>
          </p:cNvSpPr>
          <p:nvPr>
            <p:ph type="title"/>
          </p:nvPr>
        </p:nvSpPr>
        <p:spPr>
          <a:xfrm>
            <a:off x="1981200" y="215372"/>
            <a:ext cx="8273562" cy="1097279"/>
          </a:xfrm>
        </p:spPr>
        <p:txBody>
          <a:bodyPr/>
          <a:lstStyle/>
          <a:p>
            <a:r>
              <a:rPr lang="en-IN" sz="3400" dirty="0"/>
              <a:t>Table 13-6: Outline of a Generic User’s Guide (n = Many Different Sections)</a:t>
            </a:r>
          </a:p>
        </p:txBody>
      </p:sp>
      <p:graphicFrame>
        <p:nvGraphicFramePr>
          <p:cNvPr id="5" name="Table 4">
            <a:extLst>
              <a:ext uri="{FF2B5EF4-FFF2-40B4-BE49-F238E27FC236}">
                <a16:creationId xmlns:a16="http://schemas.microsoft.com/office/drawing/2014/main" id="{012C32C2-D1C5-4120-B915-8C7FB77AB10D}"/>
              </a:ext>
            </a:extLst>
          </p:cNvPr>
          <p:cNvGraphicFramePr>
            <a:graphicFrameLocks noGrp="1"/>
          </p:cNvGraphicFramePr>
          <p:nvPr/>
        </p:nvGraphicFramePr>
        <p:xfrm>
          <a:off x="5360895" y="1515037"/>
          <a:ext cx="3998259" cy="4876800"/>
        </p:xfrm>
        <a:graphic>
          <a:graphicData uri="http://schemas.openxmlformats.org/drawingml/2006/table">
            <a:tbl>
              <a:tblPr firstRow="1" bandRow="1">
                <a:tableStyleId>{2D5ABB26-0587-4C30-8999-92F81FD0307C}</a:tableStyleId>
              </a:tblPr>
              <a:tblGrid>
                <a:gridCol w="3998259">
                  <a:extLst>
                    <a:ext uri="{9D8B030D-6E8A-4147-A177-3AD203B41FA5}">
                      <a16:colId xmlns:a16="http://schemas.microsoft.com/office/drawing/2014/main" val="632900665"/>
                    </a:ext>
                  </a:extLst>
                </a:gridCol>
              </a:tblGrid>
              <a:tr h="240703">
                <a:tc>
                  <a:txBody>
                    <a:bodyPr/>
                    <a:lstStyle/>
                    <a:p>
                      <a:r>
                        <a:rPr lang="en-US" sz="1000" b="1" baseline="0" dirty="0"/>
                        <a:t>Preface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80237"/>
                  </a:ext>
                </a:extLst>
              </a:tr>
              <a:tr h="240703">
                <a:tc>
                  <a:txBody>
                    <a:bodyPr/>
                    <a:lstStyle/>
                    <a:p>
                      <a:pPr marL="228600" indent="-228600">
                        <a:buFont typeface="+mj-lt"/>
                        <a:buAutoNum type="arabicPeriod"/>
                      </a:pPr>
                      <a:r>
                        <a:rPr lang="en-US" sz="1000" baseline="0" dirty="0"/>
                        <a:t>Introduction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727451"/>
                  </a:ext>
                </a:extLst>
              </a:tr>
              <a:tr h="240703">
                <a:tc>
                  <a:txBody>
                    <a:bodyPr/>
                    <a:lstStyle/>
                    <a:p>
                      <a:pPr marL="233363" lvl="2" indent="0"/>
                      <a:r>
                        <a:rPr lang="en-US" sz="1000" baseline="0" dirty="0"/>
                        <a:t>1.1. Configuration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7908742"/>
                  </a:ext>
                </a:extLst>
              </a:tr>
              <a:tr h="240703">
                <a:tc>
                  <a:txBody>
                    <a:bodyPr/>
                    <a:lstStyle/>
                    <a:p>
                      <a:pPr marL="233363" indent="0"/>
                      <a:r>
                        <a:rPr lang="en-US" sz="1000" baseline="0" dirty="0"/>
                        <a:t>1.2. Function 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17729"/>
                  </a:ext>
                </a:extLst>
              </a:tr>
              <a:tr h="240703">
                <a:tc>
                  <a:txBody>
                    <a:bodyPr/>
                    <a:lstStyle/>
                    <a:p>
                      <a:r>
                        <a:rPr lang="en-US" sz="1000" baseline="0" dirty="0"/>
                        <a:t>2. User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668181"/>
                  </a:ext>
                </a:extLst>
              </a:tr>
              <a:tr h="240703">
                <a:tc>
                  <a:txBody>
                    <a:bodyPr/>
                    <a:lstStyle/>
                    <a:p>
                      <a:pPr marL="233363" indent="0"/>
                      <a:r>
                        <a:rPr lang="en-US" sz="1000" baseline="0" dirty="0"/>
                        <a:t>2.1. Display screens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640388"/>
                  </a:ext>
                </a:extLst>
              </a:tr>
              <a:tr h="240703">
                <a:tc>
                  <a:txBody>
                    <a:bodyPr/>
                    <a:lstStyle/>
                    <a:p>
                      <a:pPr marL="233363" indent="0"/>
                      <a:r>
                        <a:rPr lang="en-US" sz="1000" baseline="0" dirty="0"/>
                        <a:t>2.2. Command types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9393629"/>
                  </a:ext>
                </a:extLst>
              </a:tr>
              <a:tr h="240703">
                <a:tc>
                  <a:txBody>
                    <a:bodyPr/>
                    <a:lstStyle/>
                    <a:p>
                      <a:pPr marL="228600" indent="-228600">
                        <a:buAutoNum type="arabicPeriod" startAt="3"/>
                      </a:pPr>
                      <a:r>
                        <a:rPr lang="en-US" sz="1000" baseline="0" dirty="0"/>
                        <a:t>Getting started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05349"/>
                  </a:ext>
                </a:extLst>
              </a:tr>
              <a:tr h="240703">
                <a:tc>
                  <a:txBody>
                    <a:bodyPr/>
                    <a:lstStyle/>
                    <a:p>
                      <a:pPr marL="233363" indent="0"/>
                      <a:r>
                        <a:rPr lang="en-US" sz="1000" baseline="0" dirty="0"/>
                        <a:t>3.1. Login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211105"/>
                  </a:ext>
                </a:extLst>
              </a:tr>
              <a:tr h="240703">
                <a:tc>
                  <a:txBody>
                    <a:bodyPr/>
                    <a:lstStyle/>
                    <a:p>
                      <a:pPr marL="233363" indent="0"/>
                      <a:r>
                        <a:rPr lang="en-US" sz="1000" baseline="0" dirty="0"/>
                        <a:t>3.2. Logout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627983"/>
                  </a:ext>
                </a:extLst>
              </a:tr>
              <a:tr h="240703">
                <a:tc>
                  <a:txBody>
                    <a:bodyPr/>
                    <a:lstStyle/>
                    <a:p>
                      <a:pPr marL="233363" indent="0"/>
                      <a:r>
                        <a:rPr lang="en-US" sz="1000" baseline="0" dirty="0"/>
                        <a:t>3.3. Save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072461"/>
                  </a:ext>
                </a:extLst>
              </a:tr>
              <a:tr h="240703">
                <a:tc>
                  <a:txBody>
                    <a:bodyPr/>
                    <a:lstStyle/>
                    <a:p>
                      <a:pPr marL="233363" indent="0"/>
                      <a:r>
                        <a:rPr lang="en-US" sz="1000" baseline="0" dirty="0"/>
                        <a:t>3.4 Error recovery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1879537"/>
                  </a:ext>
                </a:extLst>
              </a:tr>
              <a:tr h="240703">
                <a:tc>
                  <a:txBody>
                    <a:bodyPr/>
                    <a:lstStyle/>
                    <a:p>
                      <a:pPr marL="233363" indent="0"/>
                      <a:r>
                        <a:rPr lang="en-US" sz="1000" baseline="0" dirty="0"/>
                        <a:t>3.n [Basic procedure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0088266"/>
                  </a:ext>
                </a:extLst>
              </a:tr>
              <a:tr h="240703">
                <a:tc>
                  <a:txBody>
                    <a:bodyPr/>
                    <a:lstStyle/>
                    <a:p>
                      <a:r>
                        <a:rPr lang="en-US" sz="1000" baseline="0" dirty="0"/>
                        <a:t>n. [Test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998217"/>
                  </a:ext>
                </a:extLst>
              </a:tr>
              <a:tr h="240703">
                <a:tc>
                  <a:txBody>
                    <a:bodyPr/>
                    <a:lstStyle/>
                    <a:p>
                      <a:r>
                        <a:rPr lang="en-US" sz="1000" baseline="0" dirty="0"/>
                        <a:t>Appendix A—Error Messages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0068337"/>
                  </a:ext>
                </a:extLst>
              </a:tr>
              <a:tr h="240703">
                <a:tc>
                  <a:txBody>
                    <a:bodyPr/>
                    <a:lstStyle/>
                    <a:p>
                      <a:pPr marL="233363" indent="0"/>
                      <a:r>
                        <a:rPr lang="en-US" sz="1000" baseline="0" dirty="0"/>
                        <a:t>([Appendix])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0680025"/>
                  </a:ext>
                </a:extLst>
              </a:tr>
              <a:tr h="240703">
                <a:tc>
                  <a:txBody>
                    <a:bodyPr/>
                    <a:lstStyle/>
                    <a:p>
                      <a:r>
                        <a:rPr lang="en-US" sz="1000" baseline="0" dirty="0"/>
                        <a:t>Glossary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279268"/>
                  </a:ext>
                </a:extLst>
              </a:tr>
              <a:tr h="240703">
                <a:tc>
                  <a:txBody>
                    <a:bodyPr/>
                    <a:lstStyle/>
                    <a:p>
                      <a:pPr marL="233363" indent="0"/>
                      <a:r>
                        <a:rPr lang="en-US" sz="1000" baseline="0" dirty="0"/>
                        <a:t>Terms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909773"/>
                  </a:ext>
                </a:extLst>
              </a:tr>
              <a:tr h="240703">
                <a:tc>
                  <a:txBody>
                    <a:bodyPr/>
                    <a:lstStyle/>
                    <a:p>
                      <a:pPr marL="233363" indent="0"/>
                      <a:r>
                        <a:rPr lang="en-US" sz="1000" baseline="0" dirty="0"/>
                        <a:t>Acronyms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7061992"/>
                  </a:ext>
                </a:extLst>
              </a:tr>
              <a:tr h="240703">
                <a:tc>
                  <a:txBody>
                    <a:bodyPr/>
                    <a:lstStyle/>
                    <a:p>
                      <a:pPr marL="233363" indent="0"/>
                      <a:r>
                        <a:rPr lang="en-US" sz="1000" baseline="0" dirty="0"/>
                        <a:t>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46029"/>
                  </a:ext>
                </a:extLst>
              </a:tr>
            </a:tbl>
          </a:graphicData>
        </a:graphic>
      </p:graphicFrame>
      <p:sp>
        <p:nvSpPr>
          <p:cNvPr id="3" name="Content Placeholder 2">
            <a:extLst>
              <a:ext uri="{FF2B5EF4-FFF2-40B4-BE49-F238E27FC236}">
                <a16:creationId xmlns:a16="http://schemas.microsoft.com/office/drawing/2014/main" id="{35FC494C-503A-4F00-AF78-441203C94ECA}"/>
              </a:ext>
            </a:extLst>
          </p:cNvPr>
          <p:cNvSpPr>
            <a:spLocks noGrp="1"/>
          </p:cNvSpPr>
          <p:nvPr>
            <p:ph sz="quarter" idx="13"/>
          </p:nvPr>
        </p:nvSpPr>
        <p:spPr>
          <a:xfrm>
            <a:off x="1981200" y="5767755"/>
            <a:ext cx="3173506" cy="540971"/>
          </a:xfrm>
        </p:spPr>
        <p:txBody>
          <a:bodyPr/>
          <a:lstStyle/>
          <a:p>
            <a:pPr marL="432" indent="0">
              <a:buNone/>
            </a:pPr>
            <a:r>
              <a:rPr lang="en-US" sz="1400" dirty="0"/>
              <a:t>(</a:t>
            </a:r>
            <a:r>
              <a:rPr lang="en-US" sz="1400" b="1" dirty="0"/>
              <a:t>Source:</a:t>
            </a:r>
            <a:r>
              <a:rPr lang="en-US" sz="1400" i="1" dirty="0"/>
              <a:t> </a:t>
            </a:r>
            <a:r>
              <a:rPr lang="en-US" sz="1400" dirty="0"/>
              <a:t>Adapted from Bell &amp; Evans, 1989)</a:t>
            </a:r>
          </a:p>
        </p:txBody>
      </p:sp>
    </p:spTree>
    <p:extLst>
      <p:ext uri="{BB962C8B-B14F-4D97-AF65-F5344CB8AC3E}">
        <p14:creationId xmlns:p14="http://schemas.microsoft.com/office/powerpoint/2010/main" val="3873558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229600" cy="1476951"/>
          </a:xfrm>
        </p:spPr>
        <p:txBody>
          <a:bodyPr/>
          <a:lstStyle/>
          <a:p>
            <a:r>
              <a:rPr lang="en-US" sz="3000" dirty="0"/>
              <a:t>Figure 13-1: Systems Development Life Cycle with the Implementation Phase Highlighted</a:t>
            </a:r>
            <a:endParaRPr lang="en-IN" sz="3000" dirty="0"/>
          </a:p>
        </p:txBody>
      </p:sp>
      <p:pic>
        <p:nvPicPr>
          <p:cNvPr id="1026" name="Picture 2" descr="The S D L C diagram consists of five following phases starting at the top. Planning, analysis, design, implementation, and maintenance. Implementation phase is highlighted. It consists of coding, testing, installation, documentation, training and suppor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302" y="1892106"/>
            <a:ext cx="4199399" cy="4423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928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94EB-CBB2-4EF2-836D-707CB522EF07}"/>
              </a:ext>
            </a:extLst>
          </p:cNvPr>
          <p:cNvSpPr>
            <a:spLocks noGrp="1"/>
          </p:cNvSpPr>
          <p:nvPr>
            <p:ph type="title"/>
          </p:nvPr>
        </p:nvSpPr>
        <p:spPr/>
        <p:txBody>
          <a:bodyPr/>
          <a:lstStyle/>
          <a:p>
            <a:r>
              <a:rPr lang="en-IN" dirty="0"/>
              <a:t>Training and Supporting Users</a:t>
            </a:r>
            <a:endParaRPr lang="en-IN" sz="2000" b="0" dirty="0"/>
          </a:p>
        </p:txBody>
      </p:sp>
      <p:sp>
        <p:nvSpPr>
          <p:cNvPr id="3" name="Content Placeholder 2">
            <a:extLst>
              <a:ext uri="{FF2B5EF4-FFF2-40B4-BE49-F238E27FC236}">
                <a16:creationId xmlns:a16="http://schemas.microsoft.com/office/drawing/2014/main" id="{70AF28EF-848D-41F3-B3F3-1B0835D88E07}"/>
              </a:ext>
            </a:extLst>
          </p:cNvPr>
          <p:cNvSpPr>
            <a:spLocks noGrp="1"/>
          </p:cNvSpPr>
          <p:nvPr>
            <p:ph sz="quarter" idx="13"/>
          </p:nvPr>
        </p:nvSpPr>
        <p:spPr>
          <a:xfrm>
            <a:off x="1981200" y="1542680"/>
            <a:ext cx="8229600" cy="767773"/>
          </a:xfrm>
        </p:spPr>
        <p:txBody>
          <a:bodyPr/>
          <a:lstStyle/>
          <a:p>
            <a:pPr marL="432" indent="0">
              <a:buNone/>
            </a:pPr>
            <a:r>
              <a:rPr lang="en-IN" b="1" dirty="0"/>
              <a:t>13.4</a:t>
            </a:r>
            <a:r>
              <a:rPr lang="en-IN" dirty="0"/>
              <a:t> List the deliverables for documenting the system and for training and supporting users</a:t>
            </a:r>
          </a:p>
        </p:txBody>
      </p:sp>
      <p:sp>
        <p:nvSpPr>
          <p:cNvPr id="4" name="Content Placeholder 3">
            <a:extLst>
              <a:ext uri="{FF2B5EF4-FFF2-40B4-BE49-F238E27FC236}">
                <a16:creationId xmlns:a16="http://schemas.microsoft.com/office/drawing/2014/main" id="{BA390E7A-8512-438D-BDB7-C849912EF7F1}"/>
              </a:ext>
            </a:extLst>
          </p:cNvPr>
          <p:cNvSpPr>
            <a:spLocks noGrp="1"/>
          </p:cNvSpPr>
          <p:nvPr>
            <p:ph sz="quarter" idx="14"/>
          </p:nvPr>
        </p:nvSpPr>
        <p:spPr>
          <a:xfrm>
            <a:off x="1981199" y="2456330"/>
            <a:ext cx="8229600" cy="3263153"/>
          </a:xfrm>
        </p:spPr>
        <p:txBody>
          <a:bodyPr/>
          <a:lstStyle/>
          <a:p>
            <a:r>
              <a:rPr lang="en-IN" b="1" dirty="0"/>
              <a:t>Support</a:t>
            </a:r>
            <a:r>
              <a:rPr lang="en-IN" dirty="0"/>
              <a:t> – providing ongoing educational and problem-solving assistance to information system users. For in-house developed systems, support materials and jobs will have to be prepared or designed as part of the implementation process.</a:t>
            </a:r>
          </a:p>
        </p:txBody>
      </p:sp>
    </p:spTree>
    <p:extLst>
      <p:ext uri="{BB962C8B-B14F-4D97-AF65-F5344CB8AC3E}">
        <p14:creationId xmlns:p14="http://schemas.microsoft.com/office/powerpoint/2010/main" val="602188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94EB-CBB2-4EF2-836D-707CB522EF07}"/>
              </a:ext>
            </a:extLst>
          </p:cNvPr>
          <p:cNvSpPr>
            <a:spLocks noGrp="1"/>
          </p:cNvSpPr>
          <p:nvPr>
            <p:ph type="title"/>
          </p:nvPr>
        </p:nvSpPr>
        <p:spPr/>
        <p:txBody>
          <a:bodyPr/>
          <a:lstStyle/>
          <a:p>
            <a:r>
              <a:rPr lang="en-IN" dirty="0"/>
              <a:t>Training Information System Users</a:t>
            </a:r>
            <a:endParaRPr lang="en-IN" sz="2000" b="0" dirty="0"/>
          </a:p>
        </p:txBody>
      </p:sp>
      <p:sp>
        <p:nvSpPr>
          <p:cNvPr id="3" name="Content Placeholder 2">
            <a:extLst>
              <a:ext uri="{FF2B5EF4-FFF2-40B4-BE49-F238E27FC236}">
                <a16:creationId xmlns:a16="http://schemas.microsoft.com/office/drawing/2014/main" id="{70AF28EF-848D-41F3-B3F3-1B0835D88E07}"/>
              </a:ext>
            </a:extLst>
          </p:cNvPr>
          <p:cNvSpPr>
            <a:spLocks noGrp="1"/>
          </p:cNvSpPr>
          <p:nvPr>
            <p:ph sz="quarter" idx="13"/>
          </p:nvPr>
        </p:nvSpPr>
        <p:spPr>
          <a:xfrm>
            <a:off x="1981200" y="1556328"/>
            <a:ext cx="8229600" cy="675885"/>
          </a:xfrm>
        </p:spPr>
        <p:txBody>
          <a:bodyPr/>
          <a:lstStyle/>
          <a:p>
            <a:pPr marL="432" indent="0">
              <a:buNone/>
            </a:pPr>
            <a:r>
              <a:rPr lang="en-IN" sz="2000" b="1" dirty="0"/>
              <a:t>13.4</a:t>
            </a:r>
            <a:r>
              <a:rPr lang="en-IN" sz="2000" dirty="0"/>
              <a:t> List the deliverables for documenting the system and for training and supporting users</a:t>
            </a:r>
          </a:p>
        </p:txBody>
      </p:sp>
      <p:sp>
        <p:nvSpPr>
          <p:cNvPr id="4" name="Content Placeholder 3">
            <a:extLst>
              <a:ext uri="{FF2B5EF4-FFF2-40B4-BE49-F238E27FC236}">
                <a16:creationId xmlns:a16="http://schemas.microsoft.com/office/drawing/2014/main" id="{BA390E7A-8512-438D-BDB7-C849912EF7F1}"/>
              </a:ext>
            </a:extLst>
          </p:cNvPr>
          <p:cNvSpPr>
            <a:spLocks noGrp="1"/>
          </p:cNvSpPr>
          <p:nvPr>
            <p:ph sz="quarter" idx="14"/>
          </p:nvPr>
        </p:nvSpPr>
        <p:spPr>
          <a:xfrm>
            <a:off x="1981199" y="2450581"/>
            <a:ext cx="8229600" cy="3415553"/>
          </a:xfrm>
        </p:spPr>
        <p:txBody>
          <a:bodyPr/>
          <a:lstStyle/>
          <a:p>
            <a:r>
              <a:rPr lang="en-IN" sz="2000" dirty="0"/>
              <a:t>Potential training topics include:</a:t>
            </a:r>
          </a:p>
          <a:p>
            <a:pPr lvl="1"/>
            <a:r>
              <a:rPr lang="en-IN" sz="2000" dirty="0"/>
              <a:t>Use of the system (e.g., how to enter a class registration request)</a:t>
            </a:r>
          </a:p>
          <a:p>
            <a:pPr lvl="1"/>
            <a:r>
              <a:rPr lang="en-IN" sz="2000" dirty="0"/>
              <a:t>General computer concepts (e.g., computer files and how to copy them)</a:t>
            </a:r>
          </a:p>
          <a:p>
            <a:pPr lvl="1"/>
            <a:r>
              <a:rPr lang="en-IN" sz="2000" dirty="0"/>
              <a:t>Information system concepts (e.g., batch processing)</a:t>
            </a:r>
          </a:p>
          <a:p>
            <a:pPr lvl="1"/>
            <a:r>
              <a:rPr lang="en-IN" sz="2000" dirty="0"/>
              <a:t>Organizational concepts (e.g., F</a:t>
            </a:r>
            <a:r>
              <a:rPr lang="en-IN" sz="100" dirty="0"/>
              <a:t> </a:t>
            </a:r>
            <a:r>
              <a:rPr lang="en-IN" sz="2000" dirty="0"/>
              <a:t>I</a:t>
            </a:r>
            <a:r>
              <a:rPr lang="en-IN" sz="100" dirty="0"/>
              <a:t> </a:t>
            </a:r>
            <a:r>
              <a:rPr lang="en-IN" sz="2000" dirty="0"/>
              <a:t>F</a:t>
            </a:r>
            <a:r>
              <a:rPr lang="en-IN" sz="100" dirty="0"/>
              <a:t> </a:t>
            </a:r>
            <a:r>
              <a:rPr lang="en-IN" sz="2000" dirty="0"/>
              <a:t>O inventory accounting)</a:t>
            </a:r>
          </a:p>
          <a:p>
            <a:pPr lvl="1"/>
            <a:r>
              <a:rPr lang="en-IN" sz="2000" dirty="0"/>
              <a:t>System management (e.g., how to request changes to a system)</a:t>
            </a:r>
          </a:p>
          <a:p>
            <a:pPr lvl="1"/>
            <a:r>
              <a:rPr lang="en-IN" sz="2000" dirty="0"/>
              <a:t>System installation (e.g., how to reconcile current and new systems during phased installation)</a:t>
            </a:r>
          </a:p>
        </p:txBody>
      </p:sp>
    </p:spTree>
    <p:extLst>
      <p:ext uri="{BB962C8B-B14F-4D97-AF65-F5344CB8AC3E}">
        <p14:creationId xmlns:p14="http://schemas.microsoft.com/office/powerpoint/2010/main" val="689813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F8AB-DA8E-443D-8C85-0B54D68EAFE4}"/>
              </a:ext>
            </a:extLst>
          </p:cNvPr>
          <p:cNvSpPr>
            <a:spLocks noGrp="1"/>
          </p:cNvSpPr>
          <p:nvPr>
            <p:ph type="title"/>
          </p:nvPr>
        </p:nvSpPr>
        <p:spPr/>
        <p:txBody>
          <a:bodyPr/>
          <a:lstStyle/>
          <a:p>
            <a:r>
              <a:rPr lang="en-IN" dirty="0"/>
              <a:t>Table 13-7: Types of Training</a:t>
            </a:r>
          </a:p>
        </p:txBody>
      </p:sp>
      <p:sp>
        <p:nvSpPr>
          <p:cNvPr id="3" name="Content Placeholder 2">
            <a:extLst>
              <a:ext uri="{FF2B5EF4-FFF2-40B4-BE49-F238E27FC236}">
                <a16:creationId xmlns:a16="http://schemas.microsoft.com/office/drawing/2014/main" id="{FED2AA9B-0C1C-407E-912E-B72F0109A6BE}"/>
              </a:ext>
            </a:extLst>
          </p:cNvPr>
          <p:cNvSpPr>
            <a:spLocks noGrp="1"/>
          </p:cNvSpPr>
          <p:nvPr>
            <p:ph sz="quarter" idx="13"/>
          </p:nvPr>
        </p:nvSpPr>
        <p:spPr/>
        <p:txBody>
          <a:bodyPr/>
          <a:lstStyle/>
          <a:p>
            <a:r>
              <a:rPr lang="en-IN" dirty="0"/>
              <a:t>Resident expert</a:t>
            </a:r>
          </a:p>
          <a:p>
            <a:r>
              <a:rPr lang="en-IN" dirty="0"/>
              <a:t>Traditional instructor-led classroom training</a:t>
            </a:r>
          </a:p>
          <a:p>
            <a:r>
              <a:rPr lang="en-IN" dirty="0"/>
              <a:t>E-learning/distance learning</a:t>
            </a:r>
          </a:p>
          <a:p>
            <a:r>
              <a:rPr lang="en-IN" dirty="0"/>
              <a:t>Blended learning (combination of instructor-led and e-learning)</a:t>
            </a:r>
          </a:p>
          <a:p>
            <a:r>
              <a:rPr lang="en-IN" dirty="0"/>
              <a:t>Software help components</a:t>
            </a:r>
          </a:p>
          <a:p>
            <a:r>
              <a:rPr lang="en-IN" dirty="0"/>
              <a:t>External sources, such as vendors</a:t>
            </a:r>
          </a:p>
        </p:txBody>
      </p:sp>
    </p:spTree>
    <p:extLst>
      <p:ext uri="{BB962C8B-B14F-4D97-AF65-F5344CB8AC3E}">
        <p14:creationId xmlns:p14="http://schemas.microsoft.com/office/powerpoint/2010/main" val="2140907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D002-7B06-4D44-A6C2-D92E981F2D42}"/>
              </a:ext>
            </a:extLst>
          </p:cNvPr>
          <p:cNvSpPr>
            <a:spLocks noGrp="1"/>
          </p:cNvSpPr>
          <p:nvPr>
            <p:ph type="title"/>
          </p:nvPr>
        </p:nvSpPr>
        <p:spPr>
          <a:xfrm>
            <a:off x="1981200" y="215372"/>
            <a:ext cx="8159262" cy="1097279"/>
          </a:xfrm>
        </p:spPr>
        <p:txBody>
          <a:bodyPr/>
          <a:lstStyle/>
          <a:p>
            <a:r>
              <a:rPr lang="en-IN" sz="3400" dirty="0"/>
              <a:t>Figure 13-8: E-learning Resources Available for PowerPoint 2016</a:t>
            </a:r>
          </a:p>
        </p:txBody>
      </p:sp>
      <p:pic>
        <p:nvPicPr>
          <p:cNvPr id="6" name="Picture 5" descr="The E learning resources include the following categories and lesson topics for Power Point Video Training. Category 1. Presentations and text. Topic 1. Get started, 3 lessons. Topic 2. Create presentations, 4 lessons.  Topic 3. Add and format text, 9 lessons. Category 2. Design, audio, and video. Topic 1. Design presentations, 9 lessons. Topic 2. Present slideshows, 5 lessons. Topic 3. Add audio and video, 3 lessons. Category 3. Images, animation, and sharing. Lesson topics are not visible on the screenshot.">
            <a:extLst>
              <a:ext uri="{FF2B5EF4-FFF2-40B4-BE49-F238E27FC236}">
                <a16:creationId xmlns:a16="http://schemas.microsoft.com/office/drawing/2014/main" id="{9B216CFC-7FCB-48E5-B08E-D2433C577DEC}"/>
              </a:ext>
            </a:extLst>
          </p:cNvPr>
          <p:cNvPicPr>
            <a:picLocks noChangeAspect="1"/>
          </p:cNvPicPr>
          <p:nvPr/>
        </p:nvPicPr>
        <p:blipFill>
          <a:blip r:embed="rId2"/>
          <a:stretch>
            <a:fillRect/>
          </a:stretch>
        </p:blipFill>
        <p:spPr>
          <a:xfrm>
            <a:off x="4532416" y="1409608"/>
            <a:ext cx="4692506" cy="4982229"/>
          </a:xfrm>
          <a:prstGeom prst="rect">
            <a:avLst/>
          </a:prstGeom>
        </p:spPr>
      </p:pic>
      <p:sp>
        <p:nvSpPr>
          <p:cNvPr id="3" name="Content Placeholder 2">
            <a:extLst>
              <a:ext uri="{FF2B5EF4-FFF2-40B4-BE49-F238E27FC236}">
                <a16:creationId xmlns:a16="http://schemas.microsoft.com/office/drawing/2014/main" id="{35FC494C-503A-4F00-AF78-441203C94ECA}"/>
              </a:ext>
            </a:extLst>
          </p:cNvPr>
          <p:cNvSpPr>
            <a:spLocks noGrp="1"/>
          </p:cNvSpPr>
          <p:nvPr>
            <p:ph sz="quarter" idx="13"/>
          </p:nvPr>
        </p:nvSpPr>
        <p:spPr>
          <a:xfrm>
            <a:off x="1981200" y="6121851"/>
            <a:ext cx="3173506" cy="269986"/>
          </a:xfrm>
        </p:spPr>
        <p:txBody>
          <a:bodyPr/>
          <a:lstStyle/>
          <a:p>
            <a:pPr marL="432" indent="0">
              <a:buNone/>
            </a:pPr>
            <a:r>
              <a:rPr lang="en-US" sz="1400" dirty="0"/>
              <a:t>(</a:t>
            </a:r>
            <a:r>
              <a:rPr lang="en-US" sz="1400" b="1" dirty="0"/>
              <a:t>Source:</a:t>
            </a:r>
            <a:r>
              <a:rPr lang="en-US" sz="1400" dirty="0"/>
              <a:t> Microsoft Corporation)</a:t>
            </a:r>
          </a:p>
        </p:txBody>
      </p:sp>
    </p:spTree>
    <p:extLst>
      <p:ext uri="{BB962C8B-B14F-4D97-AF65-F5344CB8AC3E}">
        <p14:creationId xmlns:p14="http://schemas.microsoft.com/office/powerpoint/2010/main" val="3003006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94EB-CBB2-4EF2-836D-707CB522EF07}"/>
              </a:ext>
            </a:extLst>
          </p:cNvPr>
          <p:cNvSpPr>
            <a:spLocks noGrp="1"/>
          </p:cNvSpPr>
          <p:nvPr>
            <p:ph type="title"/>
          </p:nvPr>
        </p:nvSpPr>
        <p:spPr/>
        <p:txBody>
          <a:bodyPr/>
          <a:lstStyle/>
          <a:p>
            <a:r>
              <a:rPr lang="en-IN" sz="3400" dirty="0"/>
              <a:t>Supporting Information Systems Users</a:t>
            </a:r>
            <a:endParaRPr lang="en-IN" sz="3400" b="0" dirty="0"/>
          </a:p>
        </p:txBody>
      </p:sp>
      <p:sp>
        <p:nvSpPr>
          <p:cNvPr id="3" name="Content Placeholder 2">
            <a:extLst>
              <a:ext uri="{FF2B5EF4-FFF2-40B4-BE49-F238E27FC236}">
                <a16:creationId xmlns:a16="http://schemas.microsoft.com/office/drawing/2014/main" id="{70AF28EF-848D-41F3-B3F3-1B0835D88E07}"/>
              </a:ext>
            </a:extLst>
          </p:cNvPr>
          <p:cNvSpPr>
            <a:spLocks noGrp="1"/>
          </p:cNvSpPr>
          <p:nvPr>
            <p:ph sz="quarter" idx="13"/>
          </p:nvPr>
        </p:nvSpPr>
        <p:spPr>
          <a:xfrm>
            <a:off x="1981200" y="1542680"/>
            <a:ext cx="8229600" cy="767773"/>
          </a:xfrm>
        </p:spPr>
        <p:txBody>
          <a:bodyPr/>
          <a:lstStyle/>
          <a:p>
            <a:pPr marL="432" indent="0">
              <a:buNone/>
            </a:pPr>
            <a:r>
              <a:rPr lang="en-IN" b="1" dirty="0"/>
              <a:t>13.4</a:t>
            </a:r>
            <a:r>
              <a:rPr lang="en-IN" dirty="0"/>
              <a:t> List the deliverables for documenting the system and for training and supporting users</a:t>
            </a:r>
          </a:p>
        </p:txBody>
      </p:sp>
      <p:sp>
        <p:nvSpPr>
          <p:cNvPr id="4" name="Content Placeholder 3">
            <a:extLst>
              <a:ext uri="{FF2B5EF4-FFF2-40B4-BE49-F238E27FC236}">
                <a16:creationId xmlns:a16="http://schemas.microsoft.com/office/drawing/2014/main" id="{BA390E7A-8512-438D-BDB7-C849912EF7F1}"/>
              </a:ext>
            </a:extLst>
          </p:cNvPr>
          <p:cNvSpPr>
            <a:spLocks noGrp="1"/>
          </p:cNvSpPr>
          <p:nvPr>
            <p:ph sz="quarter" idx="14"/>
          </p:nvPr>
        </p:nvSpPr>
        <p:spPr>
          <a:xfrm>
            <a:off x="1981199" y="2456330"/>
            <a:ext cx="8229600" cy="2268071"/>
          </a:xfrm>
        </p:spPr>
        <p:txBody>
          <a:bodyPr/>
          <a:lstStyle/>
          <a:p>
            <a:r>
              <a:rPr lang="en-IN" dirty="0"/>
              <a:t>Support is important to users, but has often been inadequate for users’ needs</a:t>
            </a:r>
          </a:p>
          <a:p>
            <a:r>
              <a:rPr lang="en-IN" dirty="0"/>
              <a:t>Users consider support to be extremely important</a:t>
            </a:r>
          </a:p>
          <a:p>
            <a:r>
              <a:rPr lang="en-IN" dirty="0"/>
              <a:t>Increased need for support came from lack of standards governing client/server products</a:t>
            </a:r>
          </a:p>
        </p:txBody>
      </p:sp>
    </p:spTree>
    <p:extLst>
      <p:ext uri="{BB962C8B-B14F-4D97-AF65-F5344CB8AC3E}">
        <p14:creationId xmlns:p14="http://schemas.microsoft.com/office/powerpoint/2010/main" val="2672726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94EB-CBB2-4EF2-836D-707CB522EF07}"/>
              </a:ext>
            </a:extLst>
          </p:cNvPr>
          <p:cNvSpPr>
            <a:spLocks noGrp="1"/>
          </p:cNvSpPr>
          <p:nvPr>
            <p:ph type="title"/>
          </p:nvPr>
        </p:nvSpPr>
        <p:spPr/>
        <p:txBody>
          <a:bodyPr/>
          <a:lstStyle/>
          <a:p>
            <a:r>
              <a:rPr lang="en-IN" dirty="0"/>
              <a:t>Automating Support</a:t>
            </a:r>
            <a:endParaRPr lang="en-IN" sz="2000" b="0" dirty="0"/>
          </a:p>
        </p:txBody>
      </p:sp>
      <p:sp>
        <p:nvSpPr>
          <p:cNvPr id="3" name="Content Placeholder 2">
            <a:extLst>
              <a:ext uri="{FF2B5EF4-FFF2-40B4-BE49-F238E27FC236}">
                <a16:creationId xmlns:a16="http://schemas.microsoft.com/office/drawing/2014/main" id="{70AF28EF-848D-41F3-B3F3-1B0835D88E07}"/>
              </a:ext>
            </a:extLst>
          </p:cNvPr>
          <p:cNvSpPr>
            <a:spLocks noGrp="1"/>
          </p:cNvSpPr>
          <p:nvPr>
            <p:ph sz="quarter" idx="13"/>
          </p:nvPr>
        </p:nvSpPr>
        <p:spPr>
          <a:xfrm>
            <a:off x="1981200" y="1542680"/>
            <a:ext cx="8229600" cy="767773"/>
          </a:xfrm>
        </p:spPr>
        <p:txBody>
          <a:bodyPr/>
          <a:lstStyle/>
          <a:p>
            <a:pPr marL="432" indent="0">
              <a:buNone/>
            </a:pPr>
            <a:r>
              <a:rPr lang="en-IN" sz="2200" b="1" dirty="0"/>
              <a:t>13.4</a:t>
            </a:r>
            <a:r>
              <a:rPr lang="en-IN" sz="2200" dirty="0"/>
              <a:t> List the deliverables for documenting the system and for training and supporting users</a:t>
            </a:r>
          </a:p>
        </p:txBody>
      </p:sp>
      <p:sp>
        <p:nvSpPr>
          <p:cNvPr id="4" name="Content Placeholder 3">
            <a:extLst>
              <a:ext uri="{FF2B5EF4-FFF2-40B4-BE49-F238E27FC236}">
                <a16:creationId xmlns:a16="http://schemas.microsoft.com/office/drawing/2014/main" id="{BA390E7A-8512-438D-BDB7-C849912EF7F1}"/>
              </a:ext>
            </a:extLst>
          </p:cNvPr>
          <p:cNvSpPr>
            <a:spLocks noGrp="1"/>
          </p:cNvSpPr>
          <p:nvPr>
            <p:ph sz="quarter" idx="14"/>
          </p:nvPr>
        </p:nvSpPr>
        <p:spPr>
          <a:xfrm>
            <a:off x="1981199" y="2428620"/>
            <a:ext cx="8390967" cy="3720353"/>
          </a:xfrm>
        </p:spPr>
        <p:txBody>
          <a:bodyPr/>
          <a:lstStyle/>
          <a:p>
            <a:r>
              <a:rPr lang="en-IN" sz="2200" dirty="0"/>
              <a:t>Vendor’s have automated support to users in order to cut costs</a:t>
            </a:r>
          </a:p>
          <a:p>
            <a:r>
              <a:rPr lang="en-IN" sz="2200" dirty="0"/>
              <a:t>Ways vendor’s have automated support:</a:t>
            </a:r>
          </a:p>
          <a:p>
            <a:pPr lvl="1"/>
            <a:r>
              <a:rPr lang="en-IN" sz="2200" dirty="0"/>
              <a:t>Forums offered over the Internet</a:t>
            </a:r>
          </a:p>
          <a:p>
            <a:pPr lvl="1"/>
            <a:r>
              <a:rPr lang="en-IN" sz="2200" dirty="0"/>
              <a:t>Voice-response systems allow users to navigate option menus</a:t>
            </a:r>
          </a:p>
          <a:p>
            <a:pPr lvl="1"/>
            <a:r>
              <a:rPr lang="en-IN" sz="2200" dirty="0"/>
              <a:t>Vendor knowledge bases</a:t>
            </a:r>
          </a:p>
          <a:p>
            <a:r>
              <a:rPr lang="en-IN" sz="2200" b="1" dirty="0"/>
              <a:t>Help desk</a:t>
            </a:r>
            <a:r>
              <a:rPr lang="en-IN" sz="2200" dirty="0"/>
              <a:t> – single point of contact for all user inquiries and problems about a particular information system or for all users in a particular department (non automated)</a:t>
            </a:r>
          </a:p>
        </p:txBody>
      </p:sp>
    </p:spTree>
    <p:extLst>
      <p:ext uri="{BB962C8B-B14F-4D97-AF65-F5344CB8AC3E}">
        <p14:creationId xmlns:p14="http://schemas.microsoft.com/office/powerpoint/2010/main" val="2068011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FA1E-F15E-4F5B-B398-C692EA7B9286}"/>
              </a:ext>
            </a:extLst>
          </p:cNvPr>
          <p:cNvSpPr>
            <a:spLocks noGrp="1"/>
          </p:cNvSpPr>
          <p:nvPr>
            <p:ph type="title"/>
          </p:nvPr>
        </p:nvSpPr>
        <p:spPr/>
        <p:txBody>
          <a:bodyPr/>
          <a:lstStyle/>
          <a:p>
            <a:r>
              <a:rPr lang="en-IN" sz="3400" dirty="0"/>
              <a:t>Organizational Issues in Systems Implementation</a:t>
            </a:r>
          </a:p>
        </p:txBody>
      </p:sp>
      <p:sp>
        <p:nvSpPr>
          <p:cNvPr id="3" name="Content Placeholder 2">
            <a:extLst>
              <a:ext uri="{FF2B5EF4-FFF2-40B4-BE49-F238E27FC236}">
                <a16:creationId xmlns:a16="http://schemas.microsoft.com/office/drawing/2014/main" id="{2ABA0DC5-2F1C-4BA5-9AFC-90FA016E0B59}"/>
              </a:ext>
            </a:extLst>
          </p:cNvPr>
          <p:cNvSpPr>
            <a:spLocks noGrp="1"/>
          </p:cNvSpPr>
          <p:nvPr>
            <p:ph sz="quarter" idx="13"/>
          </p:nvPr>
        </p:nvSpPr>
        <p:spPr>
          <a:xfrm>
            <a:off x="1981200" y="1556327"/>
            <a:ext cx="8229600" cy="442802"/>
          </a:xfrm>
        </p:spPr>
        <p:txBody>
          <a:bodyPr/>
          <a:lstStyle/>
          <a:p>
            <a:pPr marL="432" indent="0">
              <a:buNone/>
            </a:pPr>
            <a:r>
              <a:rPr lang="en-IN" b="1" dirty="0"/>
              <a:t>13.5</a:t>
            </a:r>
            <a:r>
              <a:rPr lang="en-IN" dirty="0"/>
              <a:t> Explain why system implementation sometimes fails</a:t>
            </a:r>
          </a:p>
        </p:txBody>
      </p:sp>
      <p:sp>
        <p:nvSpPr>
          <p:cNvPr id="4" name="Content Placeholder 3">
            <a:extLst>
              <a:ext uri="{FF2B5EF4-FFF2-40B4-BE49-F238E27FC236}">
                <a16:creationId xmlns:a16="http://schemas.microsoft.com/office/drawing/2014/main" id="{5B31700F-3CE8-4CC4-81C4-B2EA05F11704}"/>
              </a:ext>
            </a:extLst>
          </p:cNvPr>
          <p:cNvSpPr>
            <a:spLocks noGrp="1"/>
          </p:cNvSpPr>
          <p:nvPr>
            <p:ph sz="quarter" idx="14"/>
          </p:nvPr>
        </p:nvSpPr>
        <p:spPr>
          <a:xfrm>
            <a:off x="1981200" y="2148053"/>
            <a:ext cx="8229600" cy="4007223"/>
          </a:xfrm>
        </p:spPr>
        <p:txBody>
          <a:bodyPr/>
          <a:lstStyle/>
          <a:p>
            <a:r>
              <a:rPr lang="en-IN" dirty="0"/>
              <a:t>Implementation effort sometimes fails because:</a:t>
            </a:r>
          </a:p>
          <a:p>
            <a:pPr lvl="1"/>
            <a:r>
              <a:rPr lang="en-IN" dirty="0"/>
              <a:t>Employees don’t use the new system</a:t>
            </a:r>
          </a:p>
          <a:p>
            <a:pPr lvl="1"/>
            <a:r>
              <a:rPr lang="en-IN" dirty="0"/>
              <a:t>Employee dissatisfaction with new system</a:t>
            </a:r>
          </a:p>
          <a:p>
            <a:r>
              <a:rPr lang="en-IN" dirty="0"/>
              <a:t>Important factors to implementation success include:</a:t>
            </a:r>
          </a:p>
          <a:p>
            <a:pPr lvl="1"/>
            <a:r>
              <a:rPr lang="en-IN" dirty="0"/>
              <a:t>Commitment to the project</a:t>
            </a:r>
          </a:p>
          <a:p>
            <a:pPr lvl="1"/>
            <a:r>
              <a:rPr lang="en-IN" dirty="0"/>
              <a:t>Commitment to change (willingness to change behaviors)</a:t>
            </a:r>
          </a:p>
          <a:p>
            <a:pPr lvl="1"/>
            <a:r>
              <a:rPr lang="en-IN" dirty="0"/>
              <a:t>Meeting user expectations</a:t>
            </a:r>
          </a:p>
        </p:txBody>
      </p:sp>
    </p:spTree>
    <p:extLst>
      <p:ext uri="{BB962C8B-B14F-4D97-AF65-F5344CB8AC3E}">
        <p14:creationId xmlns:p14="http://schemas.microsoft.com/office/powerpoint/2010/main" val="308542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FA1E-F15E-4F5B-B398-C692EA7B9286}"/>
              </a:ext>
            </a:extLst>
          </p:cNvPr>
          <p:cNvSpPr>
            <a:spLocks noGrp="1"/>
          </p:cNvSpPr>
          <p:nvPr>
            <p:ph type="title"/>
          </p:nvPr>
        </p:nvSpPr>
        <p:spPr/>
        <p:txBody>
          <a:bodyPr/>
          <a:lstStyle/>
          <a:p>
            <a:r>
              <a:rPr lang="en-IN" dirty="0"/>
              <a:t>Factors Influencing System Use</a:t>
            </a:r>
          </a:p>
        </p:txBody>
      </p:sp>
      <p:sp>
        <p:nvSpPr>
          <p:cNvPr id="3" name="Content Placeholder 2">
            <a:extLst>
              <a:ext uri="{FF2B5EF4-FFF2-40B4-BE49-F238E27FC236}">
                <a16:creationId xmlns:a16="http://schemas.microsoft.com/office/drawing/2014/main" id="{2ABA0DC5-2F1C-4BA5-9AFC-90FA016E0B59}"/>
              </a:ext>
            </a:extLst>
          </p:cNvPr>
          <p:cNvSpPr>
            <a:spLocks noGrp="1"/>
          </p:cNvSpPr>
          <p:nvPr>
            <p:ph sz="quarter" idx="13"/>
          </p:nvPr>
        </p:nvSpPr>
        <p:spPr>
          <a:xfrm>
            <a:off x="1981200" y="1556327"/>
            <a:ext cx="8229600" cy="442802"/>
          </a:xfrm>
        </p:spPr>
        <p:txBody>
          <a:bodyPr/>
          <a:lstStyle/>
          <a:p>
            <a:pPr marL="432" indent="0">
              <a:buNone/>
            </a:pPr>
            <a:r>
              <a:rPr lang="en-IN" b="1" dirty="0"/>
              <a:t>13.5</a:t>
            </a:r>
            <a:r>
              <a:rPr lang="en-IN" dirty="0"/>
              <a:t> Explain why system implementation sometimes fails</a:t>
            </a:r>
          </a:p>
        </p:txBody>
      </p:sp>
      <p:sp>
        <p:nvSpPr>
          <p:cNvPr id="4" name="Content Placeholder 3">
            <a:extLst>
              <a:ext uri="{FF2B5EF4-FFF2-40B4-BE49-F238E27FC236}">
                <a16:creationId xmlns:a16="http://schemas.microsoft.com/office/drawing/2014/main" id="{5B31700F-3CE8-4CC4-81C4-B2EA05F11704}"/>
              </a:ext>
            </a:extLst>
          </p:cNvPr>
          <p:cNvSpPr>
            <a:spLocks noGrp="1"/>
          </p:cNvSpPr>
          <p:nvPr>
            <p:ph sz="quarter" idx="14"/>
          </p:nvPr>
        </p:nvSpPr>
        <p:spPr>
          <a:xfrm>
            <a:off x="1981200" y="2148053"/>
            <a:ext cx="8229600" cy="4007223"/>
          </a:xfrm>
        </p:spPr>
        <p:txBody>
          <a:bodyPr/>
          <a:lstStyle/>
          <a:p>
            <a:r>
              <a:rPr lang="en-IN" dirty="0"/>
              <a:t>Six factors that influenced the extent to which a system is used:</a:t>
            </a:r>
          </a:p>
          <a:p>
            <a:pPr marL="741600" lvl="1" indent="-429768">
              <a:buFont typeface="+mj-lt"/>
              <a:buAutoNum type="arabicPeriod"/>
            </a:pPr>
            <a:r>
              <a:rPr lang="en-IN" dirty="0"/>
              <a:t>User’s personal stake</a:t>
            </a:r>
          </a:p>
          <a:p>
            <a:pPr marL="741600" lvl="1" indent="-429768">
              <a:buFont typeface="+mj-lt"/>
              <a:buAutoNum type="arabicPeriod"/>
            </a:pPr>
            <a:r>
              <a:rPr lang="en-IN" dirty="0"/>
              <a:t>System characteristics</a:t>
            </a:r>
          </a:p>
          <a:p>
            <a:pPr marL="741600" lvl="1" indent="-429768">
              <a:buFont typeface="+mj-lt"/>
              <a:buAutoNum type="arabicPeriod"/>
            </a:pPr>
            <a:r>
              <a:rPr lang="en-IN" dirty="0"/>
              <a:t>User demographics</a:t>
            </a:r>
          </a:p>
          <a:p>
            <a:pPr marL="741600" lvl="1" indent="-429768">
              <a:buFont typeface="+mj-lt"/>
              <a:buAutoNum type="arabicPeriod"/>
            </a:pPr>
            <a:r>
              <a:rPr lang="en-IN" dirty="0"/>
              <a:t>Organizational support</a:t>
            </a:r>
          </a:p>
          <a:p>
            <a:pPr marL="741600" lvl="1" indent="-429768">
              <a:buFont typeface="+mj-lt"/>
              <a:buAutoNum type="arabicPeriod"/>
            </a:pPr>
            <a:r>
              <a:rPr lang="en-IN" dirty="0"/>
              <a:t>Performance</a:t>
            </a:r>
          </a:p>
          <a:p>
            <a:pPr marL="741600" lvl="1" indent="-429768">
              <a:buFont typeface="+mj-lt"/>
              <a:buAutoNum type="arabicPeriod"/>
            </a:pPr>
            <a:r>
              <a:rPr lang="en-IN" dirty="0"/>
              <a:t>Satisfaction</a:t>
            </a:r>
          </a:p>
        </p:txBody>
      </p:sp>
    </p:spTree>
    <p:extLst>
      <p:ext uri="{BB962C8B-B14F-4D97-AF65-F5344CB8AC3E}">
        <p14:creationId xmlns:p14="http://schemas.microsoft.com/office/powerpoint/2010/main" val="2263939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D5A30-8B4F-42EA-861C-5F3FB36614E3}"/>
              </a:ext>
            </a:extLst>
          </p:cNvPr>
          <p:cNvSpPr>
            <a:spLocks noGrp="1"/>
          </p:cNvSpPr>
          <p:nvPr>
            <p:ph type="title"/>
          </p:nvPr>
        </p:nvSpPr>
        <p:spPr/>
        <p:txBody>
          <a:bodyPr/>
          <a:lstStyle/>
          <a:p>
            <a:r>
              <a:rPr lang="en-IN" dirty="0"/>
              <a:t>Figure 13-9: Implementation Success</a:t>
            </a:r>
          </a:p>
        </p:txBody>
      </p:sp>
      <p:pic>
        <p:nvPicPr>
          <p:cNvPr id="5" name="Picture 4" descr="The diagram shows the following factors and relationships. Problem Urgency and Management Support influence on Users Personal Stake. Users Personal Stake, User Demographics, Organizational Support, Satisfaction, Performance, and System Characteristics influence on Use. Performance and Use have a two-way relationship, where they influence on each other. Satisfaction and Use also have a two-way relationship. ">
            <a:extLst>
              <a:ext uri="{FF2B5EF4-FFF2-40B4-BE49-F238E27FC236}">
                <a16:creationId xmlns:a16="http://schemas.microsoft.com/office/drawing/2014/main" id="{8548A5E9-01FA-4DAE-AC30-05DE83D1BE8A}"/>
              </a:ext>
            </a:extLst>
          </p:cNvPr>
          <p:cNvPicPr>
            <a:picLocks noChangeAspect="1"/>
          </p:cNvPicPr>
          <p:nvPr/>
        </p:nvPicPr>
        <p:blipFill>
          <a:blip r:embed="rId2"/>
          <a:stretch>
            <a:fillRect/>
          </a:stretch>
        </p:blipFill>
        <p:spPr>
          <a:xfrm>
            <a:off x="2249092" y="1840677"/>
            <a:ext cx="7693819" cy="3584759"/>
          </a:xfrm>
          <a:prstGeom prst="rect">
            <a:avLst/>
          </a:prstGeom>
        </p:spPr>
      </p:pic>
      <p:sp>
        <p:nvSpPr>
          <p:cNvPr id="3" name="Content Placeholder 2">
            <a:extLst>
              <a:ext uri="{FF2B5EF4-FFF2-40B4-BE49-F238E27FC236}">
                <a16:creationId xmlns:a16="http://schemas.microsoft.com/office/drawing/2014/main" id="{B4875AC2-F94E-4DED-BDB3-1FD691BC1780}"/>
              </a:ext>
            </a:extLst>
          </p:cNvPr>
          <p:cNvSpPr>
            <a:spLocks noGrp="1"/>
          </p:cNvSpPr>
          <p:nvPr>
            <p:ph sz="quarter" idx="13"/>
          </p:nvPr>
        </p:nvSpPr>
        <p:spPr>
          <a:xfrm>
            <a:off x="1981200" y="5791200"/>
            <a:ext cx="8229600" cy="441448"/>
          </a:xfrm>
        </p:spPr>
        <p:txBody>
          <a:bodyPr/>
          <a:lstStyle/>
          <a:p>
            <a:pPr marL="432" indent="0">
              <a:buNone/>
            </a:pPr>
            <a:r>
              <a:rPr lang="en-IN" sz="1200" dirty="0"/>
              <a:t>(</a:t>
            </a:r>
            <a:r>
              <a:rPr lang="en-IN" sz="1200" b="1" dirty="0"/>
              <a:t>Source:</a:t>
            </a:r>
            <a:r>
              <a:rPr lang="en-IN" sz="1200" dirty="0"/>
              <a:t> From Lucas, H. C. (1997). Information technology for management. New York: McGraw-Hill. Reprinted by permission.)</a:t>
            </a:r>
          </a:p>
        </p:txBody>
      </p:sp>
    </p:spTree>
    <p:extLst>
      <p:ext uri="{BB962C8B-B14F-4D97-AF65-F5344CB8AC3E}">
        <p14:creationId xmlns:p14="http://schemas.microsoft.com/office/powerpoint/2010/main" val="2175991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FA1E-F15E-4F5B-B398-C692EA7B9286}"/>
              </a:ext>
            </a:extLst>
          </p:cNvPr>
          <p:cNvSpPr>
            <a:spLocks noGrp="1"/>
          </p:cNvSpPr>
          <p:nvPr>
            <p:ph type="title"/>
          </p:nvPr>
        </p:nvSpPr>
        <p:spPr/>
        <p:txBody>
          <a:bodyPr/>
          <a:lstStyle/>
          <a:p>
            <a:r>
              <a:rPr lang="en-IN" dirty="0"/>
              <a:t>Security Issues</a:t>
            </a:r>
          </a:p>
        </p:txBody>
      </p:sp>
      <p:sp>
        <p:nvSpPr>
          <p:cNvPr id="3" name="Content Placeholder 2">
            <a:extLst>
              <a:ext uri="{FF2B5EF4-FFF2-40B4-BE49-F238E27FC236}">
                <a16:creationId xmlns:a16="http://schemas.microsoft.com/office/drawing/2014/main" id="{2ABA0DC5-2F1C-4BA5-9AFC-90FA016E0B59}"/>
              </a:ext>
            </a:extLst>
          </p:cNvPr>
          <p:cNvSpPr>
            <a:spLocks noGrp="1"/>
          </p:cNvSpPr>
          <p:nvPr>
            <p:ph sz="quarter" idx="13"/>
          </p:nvPr>
        </p:nvSpPr>
        <p:spPr>
          <a:xfrm>
            <a:off x="1981200" y="1556327"/>
            <a:ext cx="8229600" cy="817596"/>
          </a:xfrm>
        </p:spPr>
        <p:txBody>
          <a:bodyPr/>
          <a:lstStyle/>
          <a:p>
            <a:pPr marL="432" indent="0">
              <a:buNone/>
            </a:pPr>
            <a:r>
              <a:rPr lang="en-IN" b="1" dirty="0"/>
              <a:t>13.6</a:t>
            </a:r>
            <a:r>
              <a:rPr lang="en-IN" dirty="0"/>
              <a:t> Describe the threats to system security and remedies that can be applied</a:t>
            </a:r>
          </a:p>
        </p:txBody>
      </p:sp>
      <p:sp>
        <p:nvSpPr>
          <p:cNvPr id="4" name="Content Placeholder 3">
            <a:extLst>
              <a:ext uri="{FF2B5EF4-FFF2-40B4-BE49-F238E27FC236}">
                <a16:creationId xmlns:a16="http://schemas.microsoft.com/office/drawing/2014/main" id="{5B31700F-3CE8-4CC4-81C4-B2EA05F11704}"/>
              </a:ext>
            </a:extLst>
          </p:cNvPr>
          <p:cNvSpPr>
            <a:spLocks noGrp="1"/>
          </p:cNvSpPr>
          <p:nvPr>
            <p:ph sz="quarter" idx="14"/>
          </p:nvPr>
        </p:nvSpPr>
        <p:spPr>
          <a:xfrm>
            <a:off x="1981200" y="2532185"/>
            <a:ext cx="8229600" cy="3704577"/>
          </a:xfrm>
        </p:spPr>
        <p:txBody>
          <a:bodyPr/>
          <a:lstStyle/>
          <a:p>
            <a:r>
              <a:rPr lang="en-IN" dirty="0"/>
              <a:t>Increasingly important issue for organizations and their management</a:t>
            </a:r>
          </a:p>
          <a:p>
            <a:r>
              <a:rPr lang="en-IN" b="1" dirty="0"/>
              <a:t>Mal</a:t>
            </a:r>
            <a:r>
              <a:rPr lang="en-IN" dirty="0"/>
              <a:t>icious soft</a:t>
            </a:r>
            <a:r>
              <a:rPr lang="en-IN" b="1" dirty="0"/>
              <a:t>ware</a:t>
            </a:r>
            <a:r>
              <a:rPr lang="en-IN" dirty="0"/>
              <a:t> (</a:t>
            </a:r>
            <a:r>
              <a:rPr lang="en-IN" b="1" dirty="0"/>
              <a:t>malware</a:t>
            </a:r>
            <a:r>
              <a:rPr lang="en-IN" dirty="0"/>
              <a:t>): includes Trojan horses, worms, viruses, and other kinds</a:t>
            </a:r>
          </a:p>
          <a:p>
            <a:r>
              <a:rPr lang="en-IN" dirty="0"/>
              <a:t>External sources of threats include laptop theft, system penetration, and denial of service</a:t>
            </a:r>
          </a:p>
          <a:p>
            <a:r>
              <a:rPr lang="en-IN" dirty="0"/>
              <a:t>Weakest link: the user!</a:t>
            </a:r>
          </a:p>
          <a:p>
            <a:pPr lvl="1"/>
            <a:r>
              <a:rPr lang="en-IN" dirty="0"/>
              <a:t>Failure to use (or secure) passwords</a:t>
            </a:r>
          </a:p>
        </p:txBody>
      </p:sp>
    </p:spTree>
    <p:extLst>
      <p:ext uri="{BB962C8B-B14F-4D97-AF65-F5344CB8AC3E}">
        <p14:creationId xmlns:p14="http://schemas.microsoft.com/office/powerpoint/2010/main" val="1563521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Implementation</a:t>
            </a:r>
            <a:endParaRPr lang="en-IN" dirty="0"/>
          </a:p>
        </p:txBody>
      </p:sp>
      <p:sp>
        <p:nvSpPr>
          <p:cNvPr id="3" name="Content Placeholder 2"/>
          <p:cNvSpPr>
            <a:spLocks noGrp="1"/>
          </p:cNvSpPr>
          <p:nvPr>
            <p:ph sz="quarter" idx="13"/>
          </p:nvPr>
        </p:nvSpPr>
        <p:spPr>
          <a:xfrm>
            <a:off x="1981200" y="1542680"/>
            <a:ext cx="8229600" cy="767773"/>
          </a:xfrm>
        </p:spPr>
        <p:txBody>
          <a:bodyPr/>
          <a:lstStyle/>
          <a:p>
            <a:pPr marL="432" indent="0">
              <a:buNone/>
            </a:pPr>
            <a:r>
              <a:rPr lang="en-US" b="1" dirty="0"/>
              <a:t>13.1</a:t>
            </a:r>
            <a:r>
              <a:rPr lang="en-US" dirty="0"/>
              <a:t> Provide an overview of the system implementation process</a:t>
            </a:r>
            <a:endParaRPr lang="en-IN" dirty="0"/>
          </a:p>
        </p:txBody>
      </p:sp>
      <p:sp>
        <p:nvSpPr>
          <p:cNvPr id="7" name="Content Placeholder 6"/>
          <p:cNvSpPr>
            <a:spLocks noGrp="1"/>
          </p:cNvSpPr>
          <p:nvPr>
            <p:ph sz="quarter" idx="14"/>
          </p:nvPr>
        </p:nvSpPr>
        <p:spPr>
          <a:xfrm>
            <a:off x="1981200" y="2456597"/>
            <a:ext cx="8229600" cy="2887591"/>
          </a:xfrm>
        </p:spPr>
        <p:txBody>
          <a:bodyPr/>
          <a:lstStyle/>
          <a:p>
            <a:pPr indent="-256032"/>
            <a:r>
              <a:rPr lang="en-US" altLang="en-US" dirty="0"/>
              <a:t>Purpose:</a:t>
            </a:r>
          </a:p>
          <a:p>
            <a:pPr marL="740664" lvl="1" indent="-283464"/>
            <a:r>
              <a:rPr lang="en-US" altLang="en-US" dirty="0"/>
              <a:t>To convert final physical system specifications into working and reliable software</a:t>
            </a:r>
          </a:p>
          <a:p>
            <a:pPr marL="740664" lvl="1" indent="-283464"/>
            <a:r>
              <a:rPr lang="en-US" altLang="en-US" dirty="0"/>
              <a:t>To document work that has been done</a:t>
            </a:r>
          </a:p>
          <a:p>
            <a:pPr marL="740664" lvl="1" indent="-283464"/>
            <a:r>
              <a:rPr lang="en-US" altLang="en-US" dirty="0"/>
              <a:t>To provide help for current and future users</a:t>
            </a:r>
          </a:p>
        </p:txBody>
      </p:sp>
    </p:spTree>
    <p:extLst>
      <p:ext uri="{BB962C8B-B14F-4D97-AF65-F5344CB8AC3E}">
        <p14:creationId xmlns:p14="http://schemas.microsoft.com/office/powerpoint/2010/main" val="4256982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FA1E-F15E-4F5B-B398-C692EA7B9286}"/>
              </a:ext>
            </a:extLst>
          </p:cNvPr>
          <p:cNvSpPr>
            <a:spLocks noGrp="1"/>
          </p:cNvSpPr>
          <p:nvPr>
            <p:ph type="title"/>
          </p:nvPr>
        </p:nvSpPr>
        <p:spPr/>
        <p:txBody>
          <a:bodyPr/>
          <a:lstStyle/>
          <a:p>
            <a:r>
              <a:rPr lang="en-IN" sz="3400" dirty="0"/>
              <a:t>Developing Test Cases for the WebStore</a:t>
            </a:r>
          </a:p>
        </p:txBody>
      </p:sp>
      <p:sp>
        <p:nvSpPr>
          <p:cNvPr id="3" name="Content Placeholder 2">
            <a:extLst>
              <a:ext uri="{FF2B5EF4-FFF2-40B4-BE49-F238E27FC236}">
                <a16:creationId xmlns:a16="http://schemas.microsoft.com/office/drawing/2014/main" id="{2ABA0DC5-2F1C-4BA5-9AFC-90FA016E0B59}"/>
              </a:ext>
            </a:extLst>
          </p:cNvPr>
          <p:cNvSpPr>
            <a:spLocks noGrp="1"/>
          </p:cNvSpPr>
          <p:nvPr>
            <p:ph sz="quarter" idx="13"/>
          </p:nvPr>
        </p:nvSpPr>
        <p:spPr>
          <a:xfrm>
            <a:off x="1981200" y="1556327"/>
            <a:ext cx="8229600" cy="817596"/>
          </a:xfrm>
        </p:spPr>
        <p:txBody>
          <a:bodyPr/>
          <a:lstStyle/>
          <a:p>
            <a:pPr marL="432" indent="0">
              <a:buNone/>
            </a:pPr>
            <a:r>
              <a:rPr lang="en-IN" b="1" dirty="0"/>
              <a:t>13.7</a:t>
            </a:r>
            <a:r>
              <a:rPr lang="en-IN" dirty="0"/>
              <a:t> Show how traditional implementation issues apply to electronic commerce applications</a:t>
            </a:r>
          </a:p>
        </p:txBody>
      </p:sp>
      <p:sp>
        <p:nvSpPr>
          <p:cNvPr id="4" name="Content Placeholder 3">
            <a:extLst>
              <a:ext uri="{FF2B5EF4-FFF2-40B4-BE49-F238E27FC236}">
                <a16:creationId xmlns:a16="http://schemas.microsoft.com/office/drawing/2014/main" id="{5B31700F-3CE8-4CC4-81C4-B2EA05F11704}"/>
              </a:ext>
            </a:extLst>
          </p:cNvPr>
          <p:cNvSpPr>
            <a:spLocks noGrp="1"/>
          </p:cNvSpPr>
          <p:nvPr>
            <p:ph sz="quarter" idx="14"/>
          </p:nvPr>
        </p:nvSpPr>
        <p:spPr>
          <a:xfrm>
            <a:off x="1981200" y="2453656"/>
            <a:ext cx="8229600" cy="3783106"/>
          </a:xfrm>
        </p:spPr>
        <p:txBody>
          <a:bodyPr/>
          <a:lstStyle/>
          <a:p>
            <a:r>
              <a:rPr lang="en-IN" dirty="0"/>
              <a:t>Developing </a:t>
            </a:r>
            <a:r>
              <a:rPr lang="en-IN" dirty="0">
                <a:highlight>
                  <a:srgbClr val="FFFF00"/>
                </a:highlight>
              </a:rPr>
              <a:t>test cases for the WebStore </a:t>
            </a:r>
            <a:r>
              <a:rPr lang="en-IN" dirty="0"/>
              <a:t>include testing categories as follows:</a:t>
            </a:r>
          </a:p>
          <a:p>
            <a:pPr lvl="1"/>
            <a:r>
              <a:rPr lang="en-IN" dirty="0"/>
              <a:t>Simple functionality</a:t>
            </a:r>
          </a:p>
          <a:p>
            <a:pPr lvl="1"/>
            <a:r>
              <a:rPr lang="en-IN" dirty="0"/>
              <a:t>Multiple functionality</a:t>
            </a:r>
          </a:p>
          <a:p>
            <a:pPr lvl="1"/>
            <a:r>
              <a:rPr lang="en-IN" dirty="0"/>
              <a:t>Function chains</a:t>
            </a:r>
          </a:p>
          <a:p>
            <a:pPr lvl="1"/>
            <a:r>
              <a:rPr lang="en-IN" dirty="0"/>
              <a:t>Elective functions</a:t>
            </a:r>
          </a:p>
          <a:p>
            <a:pPr lvl="1"/>
            <a:r>
              <a:rPr lang="en-IN" dirty="0"/>
              <a:t>Emergency/crisis</a:t>
            </a:r>
          </a:p>
        </p:txBody>
      </p:sp>
    </p:spTree>
    <p:extLst>
      <p:ext uri="{BB962C8B-B14F-4D97-AF65-F5344CB8AC3E}">
        <p14:creationId xmlns:p14="http://schemas.microsoft.com/office/powerpoint/2010/main" val="1070684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FA1E-F15E-4F5B-B398-C692EA7B9286}"/>
              </a:ext>
            </a:extLst>
          </p:cNvPr>
          <p:cNvSpPr>
            <a:spLocks noGrp="1"/>
          </p:cNvSpPr>
          <p:nvPr>
            <p:ph type="title"/>
          </p:nvPr>
        </p:nvSpPr>
        <p:spPr/>
        <p:txBody>
          <a:bodyPr/>
          <a:lstStyle/>
          <a:p>
            <a:r>
              <a:rPr lang="en-IN" dirty="0"/>
              <a:t>WebStore Test Cases</a:t>
            </a:r>
          </a:p>
        </p:txBody>
      </p:sp>
      <p:sp>
        <p:nvSpPr>
          <p:cNvPr id="3" name="Content Placeholder 2">
            <a:extLst>
              <a:ext uri="{FF2B5EF4-FFF2-40B4-BE49-F238E27FC236}">
                <a16:creationId xmlns:a16="http://schemas.microsoft.com/office/drawing/2014/main" id="{2ABA0DC5-2F1C-4BA5-9AFC-90FA016E0B59}"/>
              </a:ext>
            </a:extLst>
          </p:cNvPr>
          <p:cNvSpPr>
            <a:spLocks noGrp="1"/>
          </p:cNvSpPr>
          <p:nvPr>
            <p:ph sz="quarter" idx="13"/>
          </p:nvPr>
        </p:nvSpPr>
        <p:spPr>
          <a:xfrm>
            <a:off x="1981200" y="1556328"/>
            <a:ext cx="8229600" cy="648991"/>
          </a:xfrm>
        </p:spPr>
        <p:txBody>
          <a:bodyPr/>
          <a:lstStyle/>
          <a:p>
            <a:pPr marL="432" indent="0">
              <a:buNone/>
            </a:pPr>
            <a:r>
              <a:rPr lang="en-IN" sz="2000" b="1" dirty="0"/>
              <a:t>13.7</a:t>
            </a:r>
            <a:r>
              <a:rPr lang="en-IN" sz="2000" dirty="0"/>
              <a:t> Show how traditional implementation issues apply to electronic commerce applications</a:t>
            </a:r>
          </a:p>
        </p:txBody>
      </p:sp>
      <p:sp>
        <p:nvSpPr>
          <p:cNvPr id="4" name="Content Placeholder 3">
            <a:extLst>
              <a:ext uri="{FF2B5EF4-FFF2-40B4-BE49-F238E27FC236}">
                <a16:creationId xmlns:a16="http://schemas.microsoft.com/office/drawing/2014/main" id="{5B31700F-3CE8-4CC4-81C4-B2EA05F11704}"/>
              </a:ext>
            </a:extLst>
          </p:cNvPr>
          <p:cNvSpPr>
            <a:spLocks noGrp="1"/>
          </p:cNvSpPr>
          <p:nvPr>
            <p:ph sz="quarter" idx="14"/>
          </p:nvPr>
        </p:nvSpPr>
        <p:spPr>
          <a:xfrm>
            <a:off x="1981200" y="2317176"/>
            <a:ext cx="8229600" cy="4083624"/>
          </a:xfrm>
        </p:spPr>
        <p:txBody>
          <a:bodyPr/>
          <a:lstStyle/>
          <a:p>
            <a:r>
              <a:rPr lang="en-IN" sz="2000" dirty="0">
                <a:highlight>
                  <a:srgbClr val="FFFF00"/>
                </a:highlight>
              </a:rPr>
              <a:t>Case documentation</a:t>
            </a:r>
            <a:r>
              <a:rPr lang="en-IN" sz="2000" dirty="0"/>
              <a:t> test form sections include:</a:t>
            </a:r>
          </a:p>
          <a:p>
            <a:pPr lvl="1"/>
            <a:r>
              <a:rPr lang="en-IN" sz="2000" dirty="0"/>
              <a:t>Test Case I</a:t>
            </a:r>
            <a:r>
              <a:rPr lang="en-IN" sz="100" dirty="0"/>
              <a:t> </a:t>
            </a:r>
            <a:r>
              <a:rPr lang="en-IN" sz="2000" dirty="0"/>
              <a:t>D</a:t>
            </a:r>
          </a:p>
          <a:p>
            <a:pPr lvl="1"/>
            <a:r>
              <a:rPr lang="en-IN" sz="2000" dirty="0"/>
              <a:t>Category/Objective of Test</a:t>
            </a:r>
          </a:p>
          <a:p>
            <a:pPr lvl="1"/>
            <a:r>
              <a:rPr lang="en-IN" sz="2000" dirty="0"/>
              <a:t>Description</a:t>
            </a:r>
          </a:p>
          <a:p>
            <a:pPr lvl="1"/>
            <a:r>
              <a:rPr lang="en-IN" sz="2000" dirty="0"/>
              <a:t>System Version</a:t>
            </a:r>
          </a:p>
          <a:p>
            <a:pPr lvl="1"/>
            <a:r>
              <a:rPr lang="en-IN" sz="2000" dirty="0"/>
              <a:t>Completion Date</a:t>
            </a:r>
          </a:p>
          <a:p>
            <a:pPr lvl="1"/>
            <a:r>
              <a:rPr lang="en-IN" sz="2000" dirty="0"/>
              <a:t>Participant(s)</a:t>
            </a:r>
          </a:p>
          <a:p>
            <a:pPr lvl="1"/>
            <a:r>
              <a:rPr lang="en-IN" sz="2000" dirty="0"/>
              <a:t>Machine Characteristics (processor, operating systems, memory, browser, etc.)</a:t>
            </a:r>
          </a:p>
          <a:p>
            <a:pPr lvl="1"/>
            <a:r>
              <a:rPr lang="en-IN" sz="2000" dirty="0"/>
              <a:t>Test Result</a:t>
            </a:r>
          </a:p>
          <a:p>
            <a:pPr lvl="1"/>
            <a:r>
              <a:rPr lang="en-IN" sz="2000" dirty="0"/>
              <a:t>Comments</a:t>
            </a:r>
          </a:p>
        </p:txBody>
      </p:sp>
    </p:spTree>
    <p:extLst>
      <p:ext uri="{BB962C8B-B14F-4D97-AF65-F5344CB8AC3E}">
        <p14:creationId xmlns:p14="http://schemas.microsoft.com/office/powerpoint/2010/main" val="2136339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FA1E-F15E-4F5B-B398-C692EA7B9286}"/>
              </a:ext>
            </a:extLst>
          </p:cNvPr>
          <p:cNvSpPr>
            <a:spLocks noGrp="1"/>
          </p:cNvSpPr>
          <p:nvPr>
            <p:ph type="title"/>
          </p:nvPr>
        </p:nvSpPr>
        <p:spPr/>
        <p:txBody>
          <a:bodyPr/>
          <a:lstStyle/>
          <a:p>
            <a:r>
              <a:rPr lang="en-IN" dirty="0"/>
              <a:t>Bug Tracking and System Evolution</a:t>
            </a:r>
          </a:p>
        </p:txBody>
      </p:sp>
      <p:sp>
        <p:nvSpPr>
          <p:cNvPr id="3" name="Content Placeholder 2">
            <a:extLst>
              <a:ext uri="{FF2B5EF4-FFF2-40B4-BE49-F238E27FC236}">
                <a16:creationId xmlns:a16="http://schemas.microsoft.com/office/drawing/2014/main" id="{2ABA0DC5-2F1C-4BA5-9AFC-90FA016E0B59}"/>
              </a:ext>
            </a:extLst>
          </p:cNvPr>
          <p:cNvSpPr>
            <a:spLocks noGrp="1"/>
          </p:cNvSpPr>
          <p:nvPr>
            <p:ph sz="quarter" idx="13"/>
          </p:nvPr>
        </p:nvSpPr>
        <p:spPr>
          <a:xfrm>
            <a:off x="1981200" y="1556327"/>
            <a:ext cx="8229600" cy="747602"/>
          </a:xfrm>
        </p:spPr>
        <p:txBody>
          <a:bodyPr/>
          <a:lstStyle/>
          <a:p>
            <a:pPr marL="432" indent="0">
              <a:buNone/>
            </a:pPr>
            <a:r>
              <a:rPr lang="en-IN" b="1" dirty="0"/>
              <a:t>13.7</a:t>
            </a:r>
            <a:r>
              <a:rPr lang="en-IN" dirty="0"/>
              <a:t> Show how traditional implementation issues apply to electronic commerce applications</a:t>
            </a:r>
          </a:p>
        </p:txBody>
      </p:sp>
      <p:sp>
        <p:nvSpPr>
          <p:cNvPr id="4" name="Content Placeholder 3">
            <a:extLst>
              <a:ext uri="{FF2B5EF4-FFF2-40B4-BE49-F238E27FC236}">
                <a16:creationId xmlns:a16="http://schemas.microsoft.com/office/drawing/2014/main" id="{5B31700F-3CE8-4CC4-81C4-B2EA05F11704}"/>
              </a:ext>
            </a:extLst>
          </p:cNvPr>
          <p:cNvSpPr>
            <a:spLocks noGrp="1"/>
          </p:cNvSpPr>
          <p:nvPr>
            <p:ph sz="quarter" idx="14"/>
          </p:nvPr>
        </p:nvSpPr>
        <p:spPr>
          <a:xfrm>
            <a:off x="1981200" y="2366684"/>
            <a:ext cx="8229600" cy="3962401"/>
          </a:xfrm>
        </p:spPr>
        <p:txBody>
          <a:bodyPr/>
          <a:lstStyle/>
          <a:p>
            <a:r>
              <a:rPr lang="en-IN" dirty="0"/>
              <a:t>Sections of the bug tracking form:</a:t>
            </a:r>
          </a:p>
          <a:p>
            <a:pPr lvl="1"/>
            <a:r>
              <a:rPr lang="en-IN" dirty="0"/>
              <a:t>Bug Number (simple incremental number)</a:t>
            </a:r>
          </a:p>
          <a:p>
            <a:pPr lvl="1"/>
            <a:r>
              <a:rPr lang="en-IN" dirty="0"/>
              <a:t>Test Case I</a:t>
            </a:r>
            <a:r>
              <a:rPr lang="en-IN" sz="100" dirty="0"/>
              <a:t> </a:t>
            </a:r>
            <a:r>
              <a:rPr lang="en-IN" dirty="0"/>
              <a:t>D That Generated the Bug</a:t>
            </a:r>
          </a:p>
          <a:p>
            <a:pPr lvl="1"/>
            <a:r>
              <a:rPr lang="en-IN" dirty="0"/>
              <a:t>Is the Bug Replicable?</a:t>
            </a:r>
          </a:p>
          <a:p>
            <a:pPr lvl="1"/>
            <a:r>
              <a:rPr lang="en-IN" dirty="0"/>
              <a:t>Effects</a:t>
            </a:r>
          </a:p>
          <a:p>
            <a:pPr lvl="1"/>
            <a:r>
              <a:rPr lang="en-IN" dirty="0"/>
              <a:t>Description</a:t>
            </a:r>
          </a:p>
          <a:p>
            <a:pPr lvl="1"/>
            <a:r>
              <a:rPr lang="en-IN" dirty="0"/>
              <a:t>Resolution</a:t>
            </a:r>
          </a:p>
          <a:p>
            <a:pPr lvl="1"/>
            <a:r>
              <a:rPr lang="en-IN" dirty="0"/>
              <a:t>Resolution Date</a:t>
            </a:r>
          </a:p>
          <a:p>
            <a:pPr lvl="1"/>
            <a:r>
              <a:rPr lang="en-IN" dirty="0"/>
              <a:t>Comments</a:t>
            </a:r>
          </a:p>
        </p:txBody>
      </p:sp>
    </p:spTree>
    <p:extLst>
      <p:ext uri="{BB962C8B-B14F-4D97-AF65-F5344CB8AC3E}">
        <p14:creationId xmlns:p14="http://schemas.microsoft.com/office/powerpoint/2010/main" val="107330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FA1E-F15E-4F5B-B398-C692EA7B9286}"/>
              </a:ext>
            </a:extLst>
          </p:cNvPr>
          <p:cNvSpPr>
            <a:spLocks noGrp="1"/>
          </p:cNvSpPr>
          <p:nvPr>
            <p:ph type="title"/>
          </p:nvPr>
        </p:nvSpPr>
        <p:spPr>
          <a:xfrm>
            <a:off x="1981200" y="215372"/>
            <a:ext cx="8441140" cy="1097279"/>
          </a:xfrm>
        </p:spPr>
        <p:txBody>
          <a:bodyPr/>
          <a:lstStyle/>
          <a:p>
            <a:r>
              <a:rPr lang="en-IN" dirty="0"/>
              <a:t>Alpha and Beta Testing the WebStore</a:t>
            </a:r>
          </a:p>
        </p:txBody>
      </p:sp>
      <p:sp>
        <p:nvSpPr>
          <p:cNvPr id="3" name="Content Placeholder 2">
            <a:extLst>
              <a:ext uri="{FF2B5EF4-FFF2-40B4-BE49-F238E27FC236}">
                <a16:creationId xmlns:a16="http://schemas.microsoft.com/office/drawing/2014/main" id="{2ABA0DC5-2F1C-4BA5-9AFC-90FA016E0B59}"/>
              </a:ext>
            </a:extLst>
          </p:cNvPr>
          <p:cNvSpPr>
            <a:spLocks noGrp="1"/>
          </p:cNvSpPr>
          <p:nvPr>
            <p:ph sz="quarter" idx="13"/>
          </p:nvPr>
        </p:nvSpPr>
        <p:spPr>
          <a:xfrm>
            <a:off x="1981200" y="1556327"/>
            <a:ext cx="8229600" cy="822763"/>
          </a:xfrm>
        </p:spPr>
        <p:txBody>
          <a:bodyPr/>
          <a:lstStyle/>
          <a:p>
            <a:pPr marL="432" indent="0">
              <a:buNone/>
            </a:pPr>
            <a:r>
              <a:rPr lang="en-IN" b="1" dirty="0"/>
              <a:t>13.7</a:t>
            </a:r>
            <a:r>
              <a:rPr lang="en-IN" dirty="0"/>
              <a:t> Show how traditional implementation issues apply to electronic commerce applications</a:t>
            </a:r>
          </a:p>
        </p:txBody>
      </p:sp>
      <p:sp>
        <p:nvSpPr>
          <p:cNvPr id="4" name="Content Placeholder 3">
            <a:extLst>
              <a:ext uri="{FF2B5EF4-FFF2-40B4-BE49-F238E27FC236}">
                <a16:creationId xmlns:a16="http://schemas.microsoft.com/office/drawing/2014/main" id="{5B31700F-3CE8-4CC4-81C4-B2EA05F11704}"/>
              </a:ext>
            </a:extLst>
          </p:cNvPr>
          <p:cNvSpPr>
            <a:spLocks noGrp="1"/>
          </p:cNvSpPr>
          <p:nvPr>
            <p:ph sz="quarter" idx="14"/>
          </p:nvPr>
        </p:nvSpPr>
        <p:spPr>
          <a:xfrm>
            <a:off x="1981200" y="2483865"/>
            <a:ext cx="8345606" cy="3412108"/>
          </a:xfrm>
        </p:spPr>
        <p:txBody>
          <a:bodyPr/>
          <a:lstStyle/>
          <a:p>
            <a:r>
              <a:rPr lang="en-IN" dirty="0"/>
              <a:t>Alpha Testing:</a:t>
            </a:r>
          </a:p>
          <a:p>
            <a:pPr lvl="1"/>
            <a:r>
              <a:rPr lang="en-IN" dirty="0"/>
              <a:t>P</a:t>
            </a:r>
            <a:r>
              <a:rPr lang="en-IN" sz="100" dirty="0"/>
              <a:t> </a:t>
            </a:r>
            <a:r>
              <a:rPr lang="en-IN" dirty="0"/>
              <a:t>V</a:t>
            </a:r>
            <a:r>
              <a:rPr lang="en-IN" sz="100" dirty="0"/>
              <a:t> </a:t>
            </a:r>
            <a:r>
              <a:rPr lang="en-IN" dirty="0"/>
              <a:t>F employees who actively participated received a t-shirt and $100 to shop</a:t>
            </a:r>
          </a:p>
          <a:p>
            <a:pPr lvl="1"/>
            <a:r>
              <a:rPr lang="en-IN" dirty="0"/>
              <a:t>Development team conducted extensive recovery, security, stress, and performance testing</a:t>
            </a:r>
          </a:p>
          <a:p>
            <a:r>
              <a:rPr lang="en-IN" dirty="0"/>
              <a:t>Beta Testing</a:t>
            </a:r>
          </a:p>
          <a:p>
            <a:pPr lvl="1"/>
            <a:r>
              <a:rPr lang="en-IN" dirty="0"/>
              <a:t>P</a:t>
            </a:r>
            <a:r>
              <a:rPr lang="en-IN" sz="100" dirty="0"/>
              <a:t> </a:t>
            </a:r>
            <a:r>
              <a:rPr lang="en-IN" dirty="0"/>
              <a:t>V</a:t>
            </a:r>
            <a:r>
              <a:rPr lang="en-IN" sz="100" dirty="0"/>
              <a:t> </a:t>
            </a:r>
            <a:r>
              <a:rPr lang="en-IN" dirty="0"/>
              <a:t>F recruited several of their established customers to help in beta testing</a:t>
            </a:r>
          </a:p>
        </p:txBody>
      </p:sp>
    </p:spTree>
    <p:extLst>
      <p:ext uri="{BB962C8B-B14F-4D97-AF65-F5344CB8AC3E}">
        <p14:creationId xmlns:p14="http://schemas.microsoft.com/office/powerpoint/2010/main" val="3526077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5549-36E3-4974-9039-57891A51AC24}"/>
              </a:ext>
            </a:extLst>
          </p:cNvPr>
          <p:cNvSpPr>
            <a:spLocks noGrp="1"/>
          </p:cNvSpPr>
          <p:nvPr>
            <p:ph type="title"/>
          </p:nvPr>
        </p:nvSpPr>
        <p:spPr/>
        <p:txBody>
          <a:bodyPr/>
          <a:lstStyle/>
          <a:p>
            <a:r>
              <a:rPr lang="en-IN" sz="3400" dirty="0"/>
              <a:t>Table 13-9: Sample of Tests Conducted on the WebStore During Alpha Testing</a:t>
            </a:r>
          </a:p>
        </p:txBody>
      </p:sp>
      <p:graphicFrame>
        <p:nvGraphicFramePr>
          <p:cNvPr id="4" name="Table 3">
            <a:extLst>
              <a:ext uri="{FF2B5EF4-FFF2-40B4-BE49-F238E27FC236}">
                <a16:creationId xmlns:a16="http://schemas.microsoft.com/office/drawing/2014/main" id="{FB3F2C26-94F2-4A03-A077-572F9B9E1AA2}"/>
              </a:ext>
            </a:extLst>
          </p:cNvPr>
          <p:cNvGraphicFramePr>
            <a:graphicFrameLocks noGrp="1"/>
          </p:cNvGraphicFramePr>
          <p:nvPr/>
        </p:nvGraphicFramePr>
        <p:xfrm>
          <a:off x="2039112" y="1677147"/>
          <a:ext cx="8113776" cy="3662680"/>
        </p:xfrm>
        <a:graphic>
          <a:graphicData uri="http://schemas.openxmlformats.org/drawingml/2006/table">
            <a:tbl>
              <a:tblPr firstRow="1" bandRow="1">
                <a:tableStyleId>{2D5ABB26-0587-4C30-8999-92F81FD0307C}</a:tableStyleId>
              </a:tblPr>
              <a:tblGrid>
                <a:gridCol w="2219123">
                  <a:extLst>
                    <a:ext uri="{9D8B030D-6E8A-4147-A177-3AD203B41FA5}">
                      <a16:colId xmlns:a16="http://schemas.microsoft.com/office/drawing/2014/main" val="2328233186"/>
                    </a:ext>
                  </a:extLst>
                </a:gridCol>
                <a:gridCol w="5894653">
                  <a:extLst>
                    <a:ext uri="{9D8B030D-6E8A-4147-A177-3AD203B41FA5}">
                      <a16:colId xmlns:a16="http://schemas.microsoft.com/office/drawing/2014/main" val="1868597509"/>
                    </a:ext>
                  </a:extLst>
                </a:gridCol>
              </a:tblGrid>
              <a:tr h="370840">
                <a:tc>
                  <a:txBody>
                    <a:bodyPr/>
                    <a:lstStyle/>
                    <a:p>
                      <a:r>
                        <a:rPr lang="en-US" sz="1600" b="1" dirty="0"/>
                        <a:t>Test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t>Tests Performed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3844554"/>
                  </a:ext>
                </a:extLst>
              </a:tr>
              <a:tr h="370840">
                <a:tc>
                  <a:txBody>
                    <a:bodyPr/>
                    <a:lstStyle/>
                    <a:p>
                      <a:r>
                        <a:rPr lang="en-US" sz="1600" dirty="0"/>
                        <a:t>Recovery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buClr>
                          <a:srgbClr val="007FA3"/>
                        </a:buClr>
                        <a:buFont typeface="Arial" panose="020B0604020202020204" pitchFamily="34" charset="0"/>
                        <a:buChar char="•"/>
                      </a:pPr>
                      <a:r>
                        <a:rPr lang="en-US" sz="1600" dirty="0"/>
                        <a:t>Unplug main server to test power backup system</a:t>
                      </a:r>
                    </a:p>
                    <a:p>
                      <a:pPr marL="256032" indent="-256032">
                        <a:buClr>
                          <a:srgbClr val="007FA3"/>
                        </a:buClr>
                        <a:buFont typeface="Arial" panose="020B0604020202020204" pitchFamily="34" charset="0"/>
                        <a:buChar char="•"/>
                      </a:pPr>
                      <a:r>
                        <a:rPr lang="en-US" sz="1600" u="none" strike="noStrike" cap="none" baseline="0" dirty="0">
                          <a:sym typeface="Arial"/>
                        </a:rPr>
                        <a:t>Switch off main server to test the automatic switching to backup server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083410"/>
                  </a:ext>
                </a:extLst>
              </a:tr>
              <a:tr h="370840">
                <a:tc>
                  <a:txBody>
                    <a:bodyPr/>
                    <a:lstStyle/>
                    <a:p>
                      <a:r>
                        <a:rPr lang="en-US" sz="1600" dirty="0"/>
                        <a:t>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buClr>
                          <a:srgbClr val="007FA3"/>
                        </a:buClr>
                        <a:buFont typeface="Arial" panose="020B0604020202020204" pitchFamily="34" charset="0"/>
                        <a:buChar char="•"/>
                      </a:pPr>
                      <a:r>
                        <a:rPr lang="en-US" sz="1600" u="none" strike="noStrike" cap="none" baseline="0" dirty="0">
                          <a:sym typeface="Arial"/>
                        </a:rPr>
                        <a:t>Try to purchase without being a customer</a:t>
                      </a:r>
                    </a:p>
                    <a:p>
                      <a:pPr marL="256032" indent="-256032">
                        <a:buClr>
                          <a:srgbClr val="007FA3"/>
                        </a:buClr>
                        <a:buFont typeface="Arial" panose="020B0604020202020204" pitchFamily="34" charset="0"/>
                        <a:buChar char="•"/>
                      </a:pPr>
                      <a:r>
                        <a:rPr lang="en-US" sz="1600" u="none" strike="noStrike" cap="none" baseline="0" dirty="0">
                          <a:sym typeface="Arial"/>
                        </a:rPr>
                        <a:t>Try to examine server directory files both within the P</a:t>
                      </a:r>
                      <a:r>
                        <a:rPr lang="en-US" sz="100" u="none" strike="noStrike" cap="none" baseline="0" dirty="0">
                          <a:sym typeface="Arial"/>
                        </a:rPr>
                        <a:t> </a:t>
                      </a:r>
                      <a:r>
                        <a:rPr lang="en-US" sz="1600" u="none" strike="noStrike" cap="none" baseline="0" dirty="0">
                          <a:sym typeface="Arial"/>
                        </a:rPr>
                        <a:t>V</a:t>
                      </a:r>
                      <a:r>
                        <a:rPr lang="en-US" sz="100" u="none" strike="noStrike" cap="none" baseline="0" dirty="0">
                          <a:sym typeface="Arial"/>
                        </a:rPr>
                        <a:t> </a:t>
                      </a:r>
                      <a:r>
                        <a:rPr lang="en-US" sz="1600" u="none" strike="noStrike" cap="none" baseline="0" dirty="0">
                          <a:sym typeface="Arial"/>
                        </a:rPr>
                        <a:t>F domain and when connecting from an outside Internet service provider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2279023"/>
                  </a:ext>
                </a:extLst>
              </a:tr>
              <a:tr h="370840">
                <a:tc>
                  <a:txBody>
                    <a:bodyPr/>
                    <a:lstStyle/>
                    <a:p>
                      <a:r>
                        <a:rPr lang="en-US" sz="1600" dirty="0"/>
                        <a:t>Stress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buClr>
                          <a:srgbClr val="007FA3"/>
                        </a:buClr>
                        <a:buFont typeface="Arial" panose="020B0604020202020204" pitchFamily="34" charset="0"/>
                        <a:buChar char="•"/>
                      </a:pPr>
                      <a:r>
                        <a:rPr lang="en-US" sz="1600" u="none" strike="noStrike" cap="none" baseline="0" dirty="0">
                          <a:sym typeface="Arial"/>
                        </a:rPr>
                        <a:t>Have multiple users simultaneously establish accounts, process purchases, add to shopping cart, remove from shopping cart, and so 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393100"/>
                  </a:ext>
                </a:extLst>
              </a:tr>
              <a:tr h="370840">
                <a:tc>
                  <a:txBody>
                    <a:bodyPr/>
                    <a:lstStyle/>
                    <a:p>
                      <a:r>
                        <a:rPr lang="en-US" sz="1600" dirty="0"/>
                        <a:t>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buClr>
                          <a:srgbClr val="007FA3"/>
                        </a:buClr>
                        <a:buFont typeface="Arial" panose="020B0604020202020204" pitchFamily="34" charset="0"/>
                        <a:buChar char="•"/>
                      </a:pPr>
                      <a:r>
                        <a:rPr lang="en-US" sz="1600" u="none" strike="noStrike" cap="none" baseline="0" dirty="0">
                          <a:sym typeface="Arial"/>
                        </a:rPr>
                        <a:t>Examine response time using different connection speeds, processors, memory, browsers, and other system configurations</a:t>
                      </a:r>
                    </a:p>
                    <a:p>
                      <a:pPr marL="256032" indent="-256032">
                        <a:buClr>
                          <a:srgbClr val="007FA3"/>
                        </a:buClr>
                        <a:buFont typeface="Arial" panose="020B0604020202020204" pitchFamily="34" charset="0"/>
                        <a:buChar char="•"/>
                      </a:pPr>
                      <a:r>
                        <a:rPr lang="en-US" sz="1600" u="none" strike="noStrike" cap="none" baseline="0" dirty="0">
                          <a:sym typeface="Arial"/>
                        </a:rPr>
                        <a:t>Examine response time when backing up server data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7870447"/>
                  </a:ext>
                </a:extLst>
              </a:tr>
            </a:tbl>
          </a:graphicData>
        </a:graphic>
      </p:graphicFrame>
    </p:spTree>
    <p:extLst>
      <p:ext uri="{BB962C8B-B14F-4D97-AF65-F5344CB8AC3E}">
        <p14:creationId xmlns:p14="http://schemas.microsoft.com/office/powerpoint/2010/main" val="1509806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FA1E-F15E-4F5B-B398-C692EA7B9286}"/>
              </a:ext>
            </a:extLst>
          </p:cNvPr>
          <p:cNvSpPr>
            <a:spLocks noGrp="1"/>
          </p:cNvSpPr>
          <p:nvPr>
            <p:ph type="title"/>
          </p:nvPr>
        </p:nvSpPr>
        <p:spPr/>
        <p:txBody>
          <a:bodyPr/>
          <a:lstStyle/>
          <a:p>
            <a:r>
              <a:rPr lang="en-IN" dirty="0"/>
              <a:t>Project Closedown</a:t>
            </a:r>
          </a:p>
        </p:txBody>
      </p:sp>
      <p:sp>
        <p:nvSpPr>
          <p:cNvPr id="3" name="Content Placeholder 2">
            <a:extLst>
              <a:ext uri="{FF2B5EF4-FFF2-40B4-BE49-F238E27FC236}">
                <a16:creationId xmlns:a16="http://schemas.microsoft.com/office/drawing/2014/main" id="{2ABA0DC5-2F1C-4BA5-9AFC-90FA016E0B59}"/>
              </a:ext>
            </a:extLst>
          </p:cNvPr>
          <p:cNvSpPr>
            <a:spLocks noGrp="1"/>
          </p:cNvSpPr>
          <p:nvPr>
            <p:ph sz="quarter" idx="13"/>
          </p:nvPr>
        </p:nvSpPr>
        <p:spPr>
          <a:xfrm>
            <a:off x="1981200" y="1556327"/>
            <a:ext cx="8229600" cy="815398"/>
          </a:xfrm>
        </p:spPr>
        <p:txBody>
          <a:bodyPr/>
          <a:lstStyle/>
          <a:p>
            <a:pPr marL="432" indent="0">
              <a:buNone/>
            </a:pPr>
            <a:r>
              <a:rPr lang="en-IN" b="1" dirty="0"/>
              <a:t>13.7</a:t>
            </a:r>
            <a:r>
              <a:rPr lang="en-IN" dirty="0"/>
              <a:t> Show how traditional implementation issues apply to electronic commerce applications</a:t>
            </a:r>
          </a:p>
        </p:txBody>
      </p:sp>
      <p:sp>
        <p:nvSpPr>
          <p:cNvPr id="4" name="Content Placeholder 3">
            <a:extLst>
              <a:ext uri="{FF2B5EF4-FFF2-40B4-BE49-F238E27FC236}">
                <a16:creationId xmlns:a16="http://schemas.microsoft.com/office/drawing/2014/main" id="{5B31700F-3CE8-4CC4-81C4-B2EA05F11704}"/>
              </a:ext>
            </a:extLst>
          </p:cNvPr>
          <p:cNvSpPr>
            <a:spLocks noGrp="1"/>
          </p:cNvSpPr>
          <p:nvPr>
            <p:ph sz="quarter" idx="14"/>
          </p:nvPr>
        </p:nvSpPr>
        <p:spPr>
          <a:xfrm>
            <a:off x="1981201" y="2462220"/>
            <a:ext cx="8059271" cy="3053678"/>
          </a:xfrm>
        </p:spPr>
        <p:txBody>
          <a:bodyPr/>
          <a:lstStyle/>
          <a:p>
            <a:r>
              <a:rPr lang="en-IN" dirty="0"/>
              <a:t>Closing down the project:</a:t>
            </a:r>
          </a:p>
          <a:p>
            <a:pPr lvl="1"/>
            <a:r>
              <a:rPr lang="en-IN" dirty="0"/>
              <a:t>Evaluate team members</a:t>
            </a:r>
          </a:p>
          <a:p>
            <a:pPr lvl="2"/>
            <a:r>
              <a:rPr lang="en-IN" dirty="0"/>
              <a:t>Reassign, terminate members as needed</a:t>
            </a:r>
          </a:p>
          <a:p>
            <a:pPr lvl="1"/>
            <a:r>
              <a:rPr lang="en-IN" dirty="0"/>
              <a:t>Conduct post project reviews with users and customers</a:t>
            </a:r>
          </a:p>
          <a:p>
            <a:pPr lvl="1"/>
            <a:r>
              <a:rPr lang="en-IN" dirty="0"/>
              <a:t>Close out customer contract</a:t>
            </a:r>
          </a:p>
        </p:txBody>
      </p:sp>
    </p:spTree>
    <p:extLst>
      <p:ext uri="{BB962C8B-B14F-4D97-AF65-F5344CB8AC3E}">
        <p14:creationId xmlns:p14="http://schemas.microsoft.com/office/powerpoint/2010/main" val="256027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CF01-9D8F-440F-9C01-8B34D98062D0}"/>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23F8282A-1177-4540-9046-8A0FA352D0CF}"/>
              </a:ext>
            </a:extLst>
          </p:cNvPr>
          <p:cNvSpPr>
            <a:spLocks noGrp="1"/>
          </p:cNvSpPr>
          <p:nvPr>
            <p:ph sz="quarter" idx="13"/>
          </p:nvPr>
        </p:nvSpPr>
        <p:spPr>
          <a:xfrm>
            <a:off x="1981200" y="1556326"/>
            <a:ext cx="8229600" cy="4647250"/>
          </a:xfrm>
        </p:spPr>
        <p:txBody>
          <a:bodyPr/>
          <a:lstStyle/>
          <a:p>
            <a:r>
              <a:rPr lang="en-IN" sz="2200" dirty="0"/>
              <a:t>In this chapter you learned how to:</a:t>
            </a:r>
          </a:p>
          <a:p>
            <a:pPr lvl="1"/>
            <a:r>
              <a:rPr lang="en-IN" sz="2200" dirty="0"/>
              <a:t>Provide an overview of the system implementation process</a:t>
            </a:r>
          </a:p>
          <a:p>
            <a:pPr lvl="1"/>
            <a:r>
              <a:rPr lang="en-IN" sz="2200" dirty="0"/>
              <a:t>Describe how software applications are tested</a:t>
            </a:r>
          </a:p>
          <a:p>
            <a:pPr lvl="1"/>
            <a:r>
              <a:rPr lang="en-IN" sz="2200" dirty="0"/>
              <a:t>Apply four installation strategies: direct, parallel, single-location, and phased installation</a:t>
            </a:r>
          </a:p>
          <a:p>
            <a:pPr lvl="1"/>
            <a:r>
              <a:rPr lang="en-IN" sz="2200" dirty="0"/>
              <a:t>List the deliverables for documenting the system and for training and supporting users</a:t>
            </a:r>
          </a:p>
          <a:p>
            <a:pPr lvl="1"/>
            <a:r>
              <a:rPr lang="en-IN" sz="2200" dirty="0"/>
              <a:t>Explain why system implementation sometimes fails</a:t>
            </a:r>
          </a:p>
          <a:p>
            <a:pPr lvl="1"/>
            <a:r>
              <a:rPr lang="en-IN" sz="2200" dirty="0"/>
              <a:t>Describe the threats to system security and remedies that can be applied</a:t>
            </a:r>
          </a:p>
          <a:p>
            <a:pPr lvl="1"/>
            <a:r>
              <a:rPr lang="en-IN" sz="2200" dirty="0"/>
              <a:t>Show how traditional implementation issues apply to electronic commerce applications</a:t>
            </a:r>
          </a:p>
        </p:txBody>
      </p:sp>
    </p:spTree>
    <p:extLst>
      <p:ext uri="{BB962C8B-B14F-4D97-AF65-F5344CB8AC3E}">
        <p14:creationId xmlns:p14="http://schemas.microsoft.com/office/powerpoint/2010/main" val="2938941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B76BC"/>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327171" y="4405746"/>
            <a:ext cx="11417416" cy="2095722"/>
          </a:xfrm>
        </p:spPr>
        <p:txBody>
          <a:bodyPr anchor="ctr">
            <a:normAutofit/>
          </a:bodyPr>
          <a:lstStyle/>
          <a:p>
            <a:pPr algn="ctr"/>
            <a:r>
              <a:rPr lang="en-AU" dirty="0">
                <a:solidFill>
                  <a:schemeClr val="bg1"/>
                </a:solidFill>
                <a:latin typeface="Arial Rounded MT Bold" panose="020F0704030504030204" pitchFamily="34" charset="0"/>
              </a:rPr>
              <a:t>kent.edu.au</a:t>
            </a:r>
            <a:br>
              <a:rPr lang="en-AU" sz="1600" dirty="0">
                <a:solidFill>
                  <a:schemeClr val="bg1"/>
                </a:solidFill>
                <a:latin typeface="Arial Rounded MT Bold" panose="020F0704030504030204" pitchFamily="34" charset="0"/>
              </a:rPr>
            </a:br>
            <a:br>
              <a:rPr lang="en-AU" sz="1600" dirty="0">
                <a:solidFill>
                  <a:schemeClr val="bg1"/>
                </a:solidFill>
                <a:latin typeface="Arial Rounded MT Bold" panose="020F0704030504030204" pitchFamily="34" charset="0"/>
              </a:rPr>
            </a:br>
            <a:r>
              <a:rPr lang="en-AU" sz="1600" dirty="0">
                <a:solidFill>
                  <a:schemeClr val="bg1"/>
                </a:solidFill>
                <a:latin typeface="Arial Rounded MT Bold" panose="020F0704030504030204" pitchFamily="34" charset="0"/>
              </a:rPr>
              <a:t>Kent Institute Australia Pty. Ltd.</a:t>
            </a:r>
            <a:br>
              <a:rPr lang="en-AU" sz="1600" dirty="0">
                <a:solidFill>
                  <a:schemeClr val="bg1"/>
                </a:solidFill>
                <a:latin typeface="Arial Rounded MT Bold" panose="020F0704030504030204" pitchFamily="34" charset="0"/>
              </a:rPr>
            </a:br>
            <a:r>
              <a:rPr lang="en-AU" sz="1600" dirty="0">
                <a:solidFill>
                  <a:schemeClr val="bg1"/>
                </a:solidFill>
                <a:latin typeface="Arial Rounded MT Bold" panose="020F0704030504030204" pitchFamily="34" charset="0"/>
              </a:rPr>
              <a:t>ABN 49 003 577 302 </a:t>
            </a:r>
            <a:r>
              <a:rPr lang="en-AU" sz="1600" dirty="0">
                <a:solidFill>
                  <a:schemeClr val="bg1"/>
                </a:solidFill>
                <a:latin typeface="Calibri"/>
              </a:rPr>
              <a:t>●</a:t>
            </a:r>
            <a:r>
              <a:rPr lang="en-AU" sz="1600" dirty="0">
                <a:solidFill>
                  <a:schemeClr val="bg1"/>
                </a:solidFill>
                <a:latin typeface="Arial Rounded MT Bold" panose="020F0704030504030204" pitchFamily="34" charset="0"/>
              </a:rPr>
              <a:t> CRICOS Code: 00161E </a:t>
            </a:r>
            <a:r>
              <a:rPr lang="en-AU" sz="1600" dirty="0">
                <a:solidFill>
                  <a:schemeClr val="bg1"/>
                </a:solidFill>
                <a:latin typeface="Calibri"/>
              </a:rPr>
              <a:t>●</a:t>
            </a:r>
            <a:r>
              <a:rPr lang="en-AU" sz="1600" dirty="0">
                <a:solidFill>
                  <a:schemeClr val="bg1"/>
                </a:solidFill>
                <a:latin typeface="Arial Rounded MT Bold" panose="020F0704030504030204" pitchFamily="34" charset="0"/>
              </a:rPr>
              <a:t> RTO Code: 90458 </a:t>
            </a:r>
            <a:r>
              <a:rPr lang="en-AU" sz="1600" dirty="0">
                <a:solidFill>
                  <a:schemeClr val="bg1"/>
                </a:solidFill>
                <a:latin typeface="Calibri"/>
              </a:rPr>
              <a:t>●</a:t>
            </a:r>
            <a:r>
              <a:rPr lang="en-AU" sz="1600" dirty="0">
                <a:solidFill>
                  <a:schemeClr val="bg1"/>
                </a:solidFill>
                <a:latin typeface="Arial Rounded MT Bold" panose="020F0704030504030204" pitchFamily="34" charset="0"/>
              </a:rPr>
              <a:t> TEQSA Provider Number: PRV12051</a:t>
            </a:r>
          </a:p>
        </p:txBody>
      </p:sp>
      <p:sp>
        <p:nvSpPr>
          <p:cNvPr id="14" name="Slide Number Placeholder 13"/>
          <p:cNvSpPr>
            <a:spLocks noGrp="1"/>
          </p:cNvSpPr>
          <p:nvPr>
            <p:ph type="sldNum" sz="quarter" idx="12"/>
          </p:nvPr>
        </p:nvSpPr>
        <p:spPr/>
        <p:txBody>
          <a:bodyPr/>
          <a:lstStyle/>
          <a:p>
            <a:pPr algn="l"/>
            <a:fld id="{69A33247-0532-4294-AAF9-44D3CCAEBDA1}" type="slidenum">
              <a:rPr lang="en-AU" smtClean="0"/>
              <a:pPr algn="l"/>
              <a:t>57</a:t>
            </a:fld>
            <a:r>
              <a:rPr lang="en-AU" dirty="0"/>
              <a:t>  </a:t>
            </a:r>
          </a:p>
        </p:txBody>
      </p:sp>
      <p:sp>
        <p:nvSpPr>
          <p:cNvPr id="18" name="Content Placeholder 24"/>
          <p:cNvSpPr txBox="1">
            <a:spLocks/>
          </p:cNvSpPr>
          <p:nvPr/>
        </p:nvSpPr>
        <p:spPr>
          <a:xfrm>
            <a:off x="6248400" y="1978025"/>
            <a:ext cx="5181600" cy="4351338"/>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2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3074" name="Picture 2" descr="C:\Users\Trent\Documents\M&amp;R\Kent Master Logos\KENT LOGO 2015 v2\RGB\JPG\RGB-DarkBLUE-b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780" y="874229"/>
            <a:ext cx="5569527" cy="335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522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13-1: Deliverables for Coding, Testing, and Installation</a:t>
            </a:r>
            <a:endParaRPr lang="en-IN" sz="3400" dirty="0"/>
          </a:p>
        </p:txBody>
      </p:sp>
      <p:sp>
        <p:nvSpPr>
          <p:cNvPr id="3" name="Content Placeholder 2"/>
          <p:cNvSpPr>
            <a:spLocks noGrp="1"/>
          </p:cNvSpPr>
          <p:nvPr>
            <p:ph sz="quarter" idx="13"/>
          </p:nvPr>
        </p:nvSpPr>
        <p:spPr>
          <a:xfrm>
            <a:off x="1981200" y="1556327"/>
            <a:ext cx="8229600" cy="3560796"/>
          </a:xfrm>
        </p:spPr>
        <p:txBody>
          <a:bodyPr/>
          <a:lstStyle/>
          <a:p>
            <a:pPr marL="432000" indent="-432000">
              <a:buFont typeface="+mj-lt"/>
              <a:buAutoNum type="arabicPeriod"/>
            </a:pPr>
            <a:r>
              <a:rPr lang="en-US" sz="2000" dirty="0"/>
              <a:t>Coding</a:t>
            </a:r>
          </a:p>
          <a:p>
            <a:pPr marL="457200" lvl="1" indent="0">
              <a:spcBef>
                <a:spcPts val="100"/>
              </a:spcBef>
              <a:buNone/>
            </a:pPr>
            <a:r>
              <a:rPr lang="en-US" sz="2000" dirty="0">
                <a:solidFill>
                  <a:srgbClr val="007FA3"/>
                </a:solidFill>
              </a:rPr>
              <a:t>a.</a:t>
            </a:r>
            <a:r>
              <a:rPr lang="en-US" sz="2000" dirty="0"/>
              <a:t> Code</a:t>
            </a:r>
          </a:p>
          <a:p>
            <a:pPr marL="457200" lvl="1" indent="0">
              <a:spcBef>
                <a:spcPts val="100"/>
              </a:spcBef>
              <a:buNone/>
            </a:pPr>
            <a:r>
              <a:rPr lang="en-US" sz="2000" dirty="0">
                <a:solidFill>
                  <a:srgbClr val="007FA3"/>
                </a:solidFill>
              </a:rPr>
              <a:t>b.</a:t>
            </a:r>
            <a:r>
              <a:rPr lang="en-US" sz="2000" dirty="0"/>
              <a:t> Program documentation</a:t>
            </a:r>
          </a:p>
          <a:p>
            <a:pPr marL="432000" indent="-432000">
              <a:buFont typeface="+mj-lt"/>
              <a:buAutoNum type="arabicPeriod"/>
            </a:pPr>
            <a:r>
              <a:rPr lang="en-US" sz="2000" dirty="0"/>
              <a:t>Testing</a:t>
            </a:r>
          </a:p>
          <a:p>
            <a:pPr marL="457200" lvl="1" indent="0">
              <a:spcBef>
                <a:spcPts val="100"/>
              </a:spcBef>
              <a:buNone/>
            </a:pPr>
            <a:r>
              <a:rPr lang="en-US" sz="2000" dirty="0">
                <a:solidFill>
                  <a:srgbClr val="007FA3"/>
                </a:solidFill>
              </a:rPr>
              <a:t>a.</a:t>
            </a:r>
            <a:r>
              <a:rPr lang="en-US" sz="2000" dirty="0"/>
              <a:t> Test scenarios (test plan) and test data</a:t>
            </a:r>
          </a:p>
          <a:p>
            <a:pPr marL="457200" lvl="1" indent="0">
              <a:spcBef>
                <a:spcPts val="100"/>
              </a:spcBef>
              <a:buNone/>
            </a:pPr>
            <a:r>
              <a:rPr lang="en-US" sz="2000" dirty="0">
                <a:solidFill>
                  <a:srgbClr val="007FA3"/>
                </a:solidFill>
              </a:rPr>
              <a:t>b.</a:t>
            </a:r>
            <a:r>
              <a:rPr lang="en-US" sz="2000" dirty="0"/>
              <a:t> Results of program and system testing</a:t>
            </a:r>
          </a:p>
          <a:p>
            <a:pPr marL="432000" indent="-432000">
              <a:buFont typeface="+mj-lt"/>
              <a:buAutoNum type="arabicPeriod"/>
            </a:pPr>
            <a:r>
              <a:rPr lang="en-US" sz="2000" dirty="0"/>
              <a:t>Installation</a:t>
            </a:r>
          </a:p>
          <a:p>
            <a:pPr marL="457200" lvl="1" indent="0">
              <a:spcBef>
                <a:spcPts val="100"/>
              </a:spcBef>
              <a:buNone/>
            </a:pPr>
            <a:r>
              <a:rPr lang="en-US" sz="2000" dirty="0">
                <a:solidFill>
                  <a:srgbClr val="007FA3"/>
                </a:solidFill>
              </a:rPr>
              <a:t>a.</a:t>
            </a:r>
            <a:r>
              <a:rPr lang="en-US" sz="2000" dirty="0"/>
              <a:t> User guides</a:t>
            </a:r>
          </a:p>
          <a:p>
            <a:pPr marL="457200" lvl="1" indent="0">
              <a:spcBef>
                <a:spcPts val="100"/>
              </a:spcBef>
              <a:buNone/>
            </a:pPr>
            <a:r>
              <a:rPr lang="en-US" sz="2000" dirty="0">
                <a:solidFill>
                  <a:srgbClr val="007FA3"/>
                </a:solidFill>
              </a:rPr>
              <a:t>b.</a:t>
            </a:r>
            <a:r>
              <a:rPr lang="en-US" sz="2000" dirty="0"/>
              <a:t> User training plan</a:t>
            </a:r>
          </a:p>
          <a:p>
            <a:pPr marL="457200" lvl="1" indent="0">
              <a:spcBef>
                <a:spcPts val="100"/>
              </a:spcBef>
              <a:buNone/>
            </a:pPr>
            <a:r>
              <a:rPr lang="en-US" sz="2000" dirty="0">
                <a:solidFill>
                  <a:srgbClr val="007FA3"/>
                </a:solidFill>
              </a:rPr>
              <a:t>c.</a:t>
            </a:r>
            <a:r>
              <a:rPr lang="en-US" sz="2000" dirty="0"/>
              <a:t> Installation and conversion plan</a:t>
            </a:r>
            <a:endParaRPr lang="en-IN" sz="2000" dirty="0"/>
          </a:p>
        </p:txBody>
      </p:sp>
      <p:sp>
        <p:nvSpPr>
          <p:cNvPr id="4" name="Content Placeholder 3"/>
          <p:cNvSpPr>
            <a:spLocks noGrp="1"/>
          </p:cNvSpPr>
          <p:nvPr>
            <p:ph sz="quarter" idx="14"/>
          </p:nvPr>
        </p:nvSpPr>
        <p:spPr>
          <a:xfrm>
            <a:off x="1981200" y="5193746"/>
            <a:ext cx="8229600" cy="993530"/>
          </a:xfrm>
        </p:spPr>
        <p:txBody>
          <a:bodyPr/>
          <a:lstStyle/>
          <a:p>
            <a:pPr marL="1358900" lvl="2" indent="-400050">
              <a:spcBef>
                <a:spcPts val="100"/>
              </a:spcBef>
              <a:buFont typeface="+mj-lt"/>
              <a:buAutoNum type="romanLcPeriod"/>
            </a:pPr>
            <a:r>
              <a:rPr lang="en-US" sz="2000" dirty="0"/>
              <a:t>Software and hardware installation schedule</a:t>
            </a:r>
          </a:p>
          <a:p>
            <a:pPr marL="1358900" lvl="2" indent="-400050">
              <a:spcBef>
                <a:spcPts val="100"/>
              </a:spcBef>
              <a:buFont typeface="+mj-lt"/>
              <a:buAutoNum type="romanLcPeriod"/>
            </a:pPr>
            <a:r>
              <a:rPr lang="en-US" sz="2000" dirty="0"/>
              <a:t>Data conversion plan</a:t>
            </a:r>
          </a:p>
          <a:p>
            <a:pPr marL="1358900" lvl="2" indent="-400050">
              <a:spcBef>
                <a:spcPts val="100"/>
              </a:spcBef>
              <a:buFont typeface="+mj-lt"/>
              <a:buAutoNum type="romanLcPeriod"/>
            </a:pPr>
            <a:r>
              <a:rPr lang="en-US" sz="2000" dirty="0"/>
              <a:t>Site and facility remodeling plan</a:t>
            </a:r>
            <a:endParaRPr lang="en-IN" sz="2000" dirty="0"/>
          </a:p>
        </p:txBody>
      </p:sp>
    </p:spTree>
    <p:extLst>
      <p:ext uri="{BB962C8B-B14F-4D97-AF65-F5344CB8AC3E}">
        <p14:creationId xmlns:p14="http://schemas.microsoft.com/office/powerpoint/2010/main" val="3995685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Documenting the System, Training Users, and Supporting Users</a:t>
            </a:r>
            <a:endParaRPr lang="en-IN" sz="3400" dirty="0"/>
          </a:p>
        </p:txBody>
      </p:sp>
      <p:sp>
        <p:nvSpPr>
          <p:cNvPr id="3" name="Content Placeholder 2"/>
          <p:cNvSpPr>
            <a:spLocks noGrp="1"/>
          </p:cNvSpPr>
          <p:nvPr>
            <p:ph sz="quarter" idx="13"/>
          </p:nvPr>
        </p:nvSpPr>
        <p:spPr>
          <a:xfrm>
            <a:off x="1981200" y="1542680"/>
            <a:ext cx="8229600" cy="767773"/>
          </a:xfrm>
        </p:spPr>
        <p:txBody>
          <a:bodyPr/>
          <a:lstStyle/>
          <a:p>
            <a:pPr marL="432" indent="0">
              <a:buNone/>
            </a:pPr>
            <a:r>
              <a:rPr lang="en-US" b="1" dirty="0"/>
              <a:t>13.1</a:t>
            </a:r>
            <a:r>
              <a:rPr lang="en-US" dirty="0"/>
              <a:t> Provide an overview of the system implementation process</a:t>
            </a:r>
          </a:p>
        </p:txBody>
      </p:sp>
      <p:sp>
        <p:nvSpPr>
          <p:cNvPr id="4" name="Content Placeholder 3"/>
          <p:cNvSpPr>
            <a:spLocks noGrp="1"/>
          </p:cNvSpPr>
          <p:nvPr>
            <p:ph sz="quarter" idx="14"/>
          </p:nvPr>
        </p:nvSpPr>
        <p:spPr>
          <a:xfrm>
            <a:off x="1981200" y="2456597"/>
            <a:ext cx="8130988" cy="3848667"/>
          </a:xfrm>
        </p:spPr>
        <p:txBody>
          <a:bodyPr/>
          <a:lstStyle/>
          <a:p>
            <a:pPr indent="-256032"/>
            <a:r>
              <a:rPr lang="en-US" altLang="en-US" dirty="0"/>
              <a:t>Two audiences for final documentation:</a:t>
            </a:r>
          </a:p>
          <a:p>
            <a:pPr marL="740664" lvl="1" indent="-283464"/>
            <a:r>
              <a:rPr lang="en-US" altLang="en-US" dirty="0"/>
              <a:t>Information systems personnel who will maintain the system throughout its productive life</a:t>
            </a:r>
          </a:p>
          <a:p>
            <a:pPr marL="740664" lvl="1" indent="-283464"/>
            <a:r>
              <a:rPr lang="en-US" altLang="en-US" dirty="0"/>
              <a:t>People who will use the system as part of their daily lives</a:t>
            </a:r>
          </a:p>
          <a:p>
            <a:pPr indent="-256032"/>
            <a:r>
              <a:rPr lang="en-US" altLang="en-US" dirty="0"/>
              <a:t>User Training</a:t>
            </a:r>
          </a:p>
          <a:p>
            <a:pPr marL="740664" lvl="1" indent="-283464"/>
            <a:r>
              <a:rPr lang="en-US" altLang="en-US" dirty="0"/>
              <a:t>Application-specific</a:t>
            </a:r>
          </a:p>
          <a:p>
            <a:pPr marL="740664" lvl="1" indent="-283464"/>
            <a:r>
              <a:rPr lang="en-US" altLang="en-US" dirty="0"/>
              <a:t>General for operating system and off-the-shelf software</a:t>
            </a:r>
          </a:p>
        </p:txBody>
      </p:sp>
    </p:spTree>
    <p:extLst>
      <p:ext uri="{BB962C8B-B14F-4D97-AF65-F5344CB8AC3E}">
        <p14:creationId xmlns:p14="http://schemas.microsoft.com/office/powerpoint/2010/main" val="1507653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059003" cy="1097279"/>
          </a:xfrm>
        </p:spPr>
        <p:txBody>
          <a:bodyPr/>
          <a:lstStyle/>
          <a:p>
            <a:r>
              <a:rPr lang="en-US" sz="3000" dirty="0"/>
              <a:t>Table 13-2: Deliverables for Documenting the System, Training and Supporting Users</a:t>
            </a:r>
            <a:endParaRPr lang="en-IN" sz="3000" dirty="0"/>
          </a:p>
        </p:txBody>
      </p:sp>
      <p:sp>
        <p:nvSpPr>
          <p:cNvPr id="3" name="Content Placeholder 2"/>
          <p:cNvSpPr>
            <a:spLocks noGrp="1"/>
          </p:cNvSpPr>
          <p:nvPr>
            <p:ph sz="quarter" idx="13"/>
          </p:nvPr>
        </p:nvSpPr>
        <p:spPr>
          <a:xfrm>
            <a:off x="1981200" y="1556326"/>
            <a:ext cx="8229600" cy="4812724"/>
          </a:xfrm>
        </p:spPr>
        <p:txBody>
          <a:bodyPr/>
          <a:lstStyle/>
          <a:p>
            <a:pPr marL="432000" indent="-432000">
              <a:buFont typeface="+mj-lt"/>
              <a:buAutoNum type="arabicPeriod"/>
            </a:pPr>
            <a:r>
              <a:rPr lang="en-US" sz="2200" dirty="0"/>
              <a:t>Documentation</a:t>
            </a:r>
          </a:p>
          <a:p>
            <a:pPr marL="457200" lvl="1" indent="0">
              <a:spcBef>
                <a:spcPts val="100"/>
              </a:spcBef>
              <a:buNone/>
            </a:pPr>
            <a:r>
              <a:rPr lang="en-US" sz="2000" dirty="0">
                <a:solidFill>
                  <a:srgbClr val="007FA3"/>
                </a:solidFill>
              </a:rPr>
              <a:t>a.</a:t>
            </a:r>
            <a:r>
              <a:rPr lang="en-US" sz="2000" dirty="0"/>
              <a:t> System documentation</a:t>
            </a:r>
          </a:p>
          <a:p>
            <a:pPr marL="457200" lvl="1" indent="0">
              <a:spcBef>
                <a:spcPts val="100"/>
              </a:spcBef>
              <a:buNone/>
            </a:pPr>
            <a:r>
              <a:rPr lang="en-US" sz="2000" dirty="0">
                <a:solidFill>
                  <a:srgbClr val="007FA3"/>
                </a:solidFill>
              </a:rPr>
              <a:t>b.</a:t>
            </a:r>
            <a:r>
              <a:rPr lang="en-US" sz="2000" dirty="0"/>
              <a:t> User documentation</a:t>
            </a:r>
          </a:p>
          <a:p>
            <a:pPr marL="432000" indent="-432000">
              <a:buFont typeface="+mj-lt"/>
              <a:buAutoNum type="arabicPeriod"/>
            </a:pPr>
            <a:r>
              <a:rPr lang="en-US" sz="2200" dirty="0"/>
              <a:t>User training plan</a:t>
            </a:r>
          </a:p>
          <a:p>
            <a:pPr marL="457200" lvl="1" indent="0">
              <a:spcBef>
                <a:spcPts val="100"/>
              </a:spcBef>
              <a:buNone/>
            </a:pPr>
            <a:r>
              <a:rPr lang="en-US" sz="2000" dirty="0">
                <a:solidFill>
                  <a:srgbClr val="007FA3"/>
                </a:solidFill>
              </a:rPr>
              <a:t>a.</a:t>
            </a:r>
            <a:r>
              <a:rPr lang="en-US" sz="2000" dirty="0"/>
              <a:t> Classes</a:t>
            </a:r>
          </a:p>
          <a:p>
            <a:pPr marL="457200" lvl="1" indent="0">
              <a:spcBef>
                <a:spcPts val="100"/>
              </a:spcBef>
              <a:buNone/>
            </a:pPr>
            <a:r>
              <a:rPr lang="en-US" sz="2000" dirty="0">
                <a:solidFill>
                  <a:srgbClr val="007FA3"/>
                </a:solidFill>
              </a:rPr>
              <a:t>b.</a:t>
            </a:r>
            <a:r>
              <a:rPr lang="en-US" sz="2000" dirty="0"/>
              <a:t> Tutorials</a:t>
            </a:r>
          </a:p>
          <a:p>
            <a:pPr marL="432000" indent="-432000">
              <a:buFont typeface="+mj-lt"/>
              <a:buAutoNum type="arabicPeriod"/>
            </a:pPr>
            <a:r>
              <a:rPr lang="en-US" sz="2200" dirty="0"/>
              <a:t>User training modules</a:t>
            </a:r>
          </a:p>
          <a:p>
            <a:pPr marL="457200" lvl="1" indent="0">
              <a:spcBef>
                <a:spcPts val="100"/>
              </a:spcBef>
              <a:buNone/>
            </a:pPr>
            <a:r>
              <a:rPr lang="en-US" sz="2000" dirty="0">
                <a:solidFill>
                  <a:srgbClr val="007FA3"/>
                </a:solidFill>
              </a:rPr>
              <a:t>a.</a:t>
            </a:r>
            <a:r>
              <a:rPr lang="en-US" sz="2000" dirty="0"/>
              <a:t> Training materials</a:t>
            </a:r>
          </a:p>
          <a:p>
            <a:pPr marL="457200" lvl="1" indent="0">
              <a:spcBef>
                <a:spcPts val="100"/>
              </a:spcBef>
              <a:buNone/>
            </a:pPr>
            <a:r>
              <a:rPr lang="en-US" sz="2000" dirty="0">
                <a:solidFill>
                  <a:srgbClr val="007FA3"/>
                </a:solidFill>
              </a:rPr>
              <a:t>b.</a:t>
            </a:r>
            <a:r>
              <a:rPr lang="en-US" sz="2000" dirty="0"/>
              <a:t> Computer-based training aids</a:t>
            </a:r>
          </a:p>
          <a:p>
            <a:pPr marL="432000" indent="-432000">
              <a:buFont typeface="+mj-lt"/>
              <a:buAutoNum type="arabicPeriod"/>
            </a:pPr>
            <a:r>
              <a:rPr lang="en-US" sz="2200" dirty="0"/>
              <a:t>User support plan</a:t>
            </a:r>
          </a:p>
          <a:p>
            <a:pPr marL="457200" lvl="1" indent="0">
              <a:spcBef>
                <a:spcPts val="100"/>
              </a:spcBef>
              <a:buNone/>
            </a:pPr>
            <a:r>
              <a:rPr lang="en-US" sz="2000" dirty="0">
                <a:solidFill>
                  <a:srgbClr val="007FA3"/>
                </a:solidFill>
              </a:rPr>
              <a:t>a.</a:t>
            </a:r>
            <a:r>
              <a:rPr lang="en-US" sz="2000" dirty="0"/>
              <a:t> Help desk</a:t>
            </a:r>
          </a:p>
          <a:p>
            <a:pPr marL="457200" lvl="1" indent="0">
              <a:spcBef>
                <a:spcPts val="100"/>
              </a:spcBef>
              <a:buNone/>
            </a:pPr>
            <a:r>
              <a:rPr lang="en-US" sz="2000" dirty="0">
                <a:solidFill>
                  <a:srgbClr val="007FA3"/>
                </a:solidFill>
              </a:rPr>
              <a:t>b.</a:t>
            </a:r>
            <a:r>
              <a:rPr lang="en-US" sz="2000" dirty="0"/>
              <a:t> Online help</a:t>
            </a:r>
          </a:p>
          <a:p>
            <a:pPr marL="457200" lvl="1" indent="0">
              <a:spcBef>
                <a:spcPts val="100"/>
              </a:spcBef>
              <a:buNone/>
            </a:pPr>
            <a:r>
              <a:rPr lang="en-US" sz="2000" dirty="0">
                <a:solidFill>
                  <a:srgbClr val="007FA3"/>
                </a:solidFill>
              </a:rPr>
              <a:t>c.</a:t>
            </a:r>
            <a:r>
              <a:rPr lang="en-US" sz="2000" dirty="0"/>
              <a:t> Bulletin boards and other support mechanisms</a:t>
            </a:r>
            <a:endParaRPr lang="en-IN" dirty="0"/>
          </a:p>
        </p:txBody>
      </p:sp>
    </p:spTree>
    <p:extLst>
      <p:ext uri="{BB962C8B-B14F-4D97-AF65-F5344CB8AC3E}">
        <p14:creationId xmlns:p14="http://schemas.microsoft.com/office/powerpoint/2010/main" val="3968212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Software Application Testing</a:t>
            </a:r>
            <a:endParaRPr lang="en-IN" dirty="0"/>
          </a:p>
        </p:txBody>
      </p:sp>
      <p:sp>
        <p:nvSpPr>
          <p:cNvPr id="3" name="Content Placeholder 2"/>
          <p:cNvSpPr>
            <a:spLocks noGrp="1"/>
          </p:cNvSpPr>
          <p:nvPr>
            <p:ph sz="quarter" idx="13"/>
          </p:nvPr>
        </p:nvSpPr>
        <p:spPr>
          <a:xfrm>
            <a:off x="1981200" y="1556328"/>
            <a:ext cx="8229600" cy="420111"/>
          </a:xfrm>
        </p:spPr>
        <p:txBody>
          <a:bodyPr/>
          <a:lstStyle/>
          <a:p>
            <a:pPr marL="432" indent="0">
              <a:buNone/>
            </a:pPr>
            <a:r>
              <a:rPr lang="en-US" b="1" dirty="0"/>
              <a:t>13.2</a:t>
            </a:r>
            <a:r>
              <a:rPr lang="en-US" b="1" dirty="0">
                <a:solidFill>
                  <a:schemeClr val="accent1"/>
                </a:solidFill>
              </a:rPr>
              <a:t> </a:t>
            </a:r>
            <a:r>
              <a:rPr lang="en-US" dirty="0"/>
              <a:t>Describe how software applications are tested</a:t>
            </a:r>
          </a:p>
        </p:txBody>
      </p:sp>
      <p:sp>
        <p:nvSpPr>
          <p:cNvPr id="4" name="Content Placeholder 3"/>
          <p:cNvSpPr>
            <a:spLocks noGrp="1"/>
          </p:cNvSpPr>
          <p:nvPr>
            <p:ph sz="quarter" idx="14"/>
          </p:nvPr>
        </p:nvSpPr>
        <p:spPr>
          <a:xfrm>
            <a:off x="1981200" y="2142698"/>
            <a:ext cx="8441140" cy="3916906"/>
          </a:xfrm>
        </p:spPr>
        <p:txBody>
          <a:bodyPr/>
          <a:lstStyle/>
          <a:p>
            <a:pPr eaLnBrk="1" hangingPunct="1"/>
            <a:r>
              <a:rPr lang="en-US" altLang="en-US" dirty="0"/>
              <a:t>A master test plan is developed during the analysis phase</a:t>
            </a:r>
          </a:p>
          <a:p>
            <a:pPr eaLnBrk="1" hangingPunct="1"/>
            <a:r>
              <a:rPr lang="en-US" altLang="en-US" dirty="0"/>
              <a:t>During the design phase, unit, system and integration test plans are developed</a:t>
            </a:r>
          </a:p>
          <a:p>
            <a:pPr eaLnBrk="1" hangingPunct="1"/>
            <a:r>
              <a:rPr lang="en-US" altLang="en-US" dirty="0"/>
              <a:t>The actual testing is done during implementation</a:t>
            </a:r>
          </a:p>
          <a:p>
            <a:pPr eaLnBrk="1" hangingPunct="1"/>
            <a:r>
              <a:rPr lang="en-US" altLang="en-US" dirty="0"/>
              <a:t>Written test plans provide improved communication among all parties involved in testing</a:t>
            </a:r>
            <a:endParaRPr lang="en-IN" dirty="0"/>
          </a:p>
        </p:txBody>
      </p:sp>
    </p:spTree>
    <p:extLst>
      <p:ext uri="{BB962C8B-B14F-4D97-AF65-F5344CB8AC3E}">
        <p14:creationId xmlns:p14="http://schemas.microsoft.com/office/powerpoint/2010/main" val="2465234474"/>
      </p:ext>
    </p:extLst>
  </p:cSld>
  <p:clrMapOvr>
    <a:masterClrMapping/>
  </p:clrMapOvr>
</p:sld>
</file>

<file path=ppt/theme/theme1.xml><?xml version="1.0" encoding="utf-8"?>
<a:theme xmlns:a="http://schemas.openxmlformats.org/drawingml/2006/main" name="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Kent Powerpoint Template (final)</Template>
  <TotalTime>958</TotalTime>
  <Words>3231</Words>
  <Application>Microsoft Office PowerPoint</Application>
  <PresentationFormat>Widescreen</PresentationFormat>
  <Paragraphs>421</Paragraphs>
  <Slides>57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Arial heading</vt:lpstr>
      <vt:lpstr>Arial Rounded MT Bold</vt:lpstr>
      <vt:lpstr>Calibri</vt:lpstr>
      <vt:lpstr>Calibri Light</vt:lpstr>
      <vt:lpstr>Noto Sans Symbols</vt:lpstr>
      <vt:lpstr>Times New Roman</vt:lpstr>
      <vt:lpstr>Kent Powerpoint Template (final)</vt:lpstr>
      <vt:lpstr>PowerPoint Presentation</vt:lpstr>
      <vt:lpstr>Modern Systems Analysis and Design</vt:lpstr>
      <vt:lpstr>Learning Objectives</vt:lpstr>
      <vt:lpstr>Figure 13-1: Systems Development Life Cycle with the Implementation Phase Highlighted</vt:lpstr>
      <vt:lpstr>System Implementation</vt:lpstr>
      <vt:lpstr>Table 13-1: Deliverables for Coding, Testing, and Installation</vt:lpstr>
      <vt:lpstr>Documenting the System, Training Users, and Supporting Users</vt:lpstr>
      <vt:lpstr>Table 13-2: Deliverables for Documenting the System, Training and Supporting Users</vt:lpstr>
      <vt:lpstr>Software Application Testing</vt:lpstr>
      <vt:lpstr>Table 13-3: Table of Contents of a Master Test Plan (1 of 3)</vt:lpstr>
      <vt:lpstr>Table 13-3: Table of Contents of a Master Test Plan (2 of 3)</vt:lpstr>
      <vt:lpstr>Table 13-3: Table of Contents of a Master Test Plan (3 of 3)</vt:lpstr>
      <vt:lpstr>Seven Different Types of Tests (1 of 4)</vt:lpstr>
      <vt:lpstr>Table 13-4: Categorization of Test Types</vt:lpstr>
      <vt:lpstr>Seven Different Types of Tests (2 of 4)</vt:lpstr>
      <vt:lpstr>Figure 13-2: Steps in a Typical Walk-Through</vt:lpstr>
      <vt:lpstr>Seven Different Types of Tests (3 of 4)</vt:lpstr>
      <vt:lpstr>Seven Different Types of Tests (4 of 4)</vt:lpstr>
      <vt:lpstr>The Testing Process (1 of 2)</vt:lpstr>
      <vt:lpstr>Figure 13-3: Test Case Description Form</vt:lpstr>
      <vt:lpstr>Figure 13-4: Test Case Results Form</vt:lpstr>
      <vt:lpstr>The Testing Process (2 of 2)</vt:lpstr>
      <vt:lpstr>Combining Coding and Testing</vt:lpstr>
      <vt:lpstr>Acceptance Testing by Users (1 of 2)</vt:lpstr>
      <vt:lpstr>Acceptance Testing by Users (2 of 2)</vt:lpstr>
      <vt:lpstr>Installation (1 of 5)</vt:lpstr>
      <vt:lpstr>Installation (2 of 5)</vt:lpstr>
      <vt:lpstr>Figure 13-5: Comparison of Installation Strategies (a) Direct Installation</vt:lpstr>
      <vt:lpstr>Installation (3 of 5)</vt:lpstr>
      <vt:lpstr>Figure 13-5: Comparison of Installation Strategies (b) Parallel Installation</vt:lpstr>
      <vt:lpstr>Installation (4 of 5)</vt:lpstr>
      <vt:lpstr>Figure 13-5: Comparison of Installation Strategies (c) Single-Location Installation (with Direct Installation at Each Location)</vt:lpstr>
      <vt:lpstr>Installation (5 of 5)</vt:lpstr>
      <vt:lpstr>Figure 13-5: Comparison of Installation Strategies (d) Phased Installation</vt:lpstr>
      <vt:lpstr>Planning Installation</vt:lpstr>
      <vt:lpstr>Documenting the System</vt:lpstr>
      <vt:lpstr>Table 13-5: S D L C and Generic Documentation Corresponding to Each Phase</vt:lpstr>
      <vt:lpstr>Figure 13-7: A Quick Start Guide for Excel</vt:lpstr>
      <vt:lpstr>Table 13-6: Outline of a Generic User’s Guide (n = Many Different Sections)</vt:lpstr>
      <vt:lpstr>Training and Supporting Users</vt:lpstr>
      <vt:lpstr>Training Information System Users</vt:lpstr>
      <vt:lpstr>Table 13-7: Types of Training</vt:lpstr>
      <vt:lpstr>Figure 13-8: E-learning Resources Available for PowerPoint 2016</vt:lpstr>
      <vt:lpstr>Supporting Information Systems Users</vt:lpstr>
      <vt:lpstr>Automating Support</vt:lpstr>
      <vt:lpstr>Organizational Issues in Systems Implementation</vt:lpstr>
      <vt:lpstr>Factors Influencing System Use</vt:lpstr>
      <vt:lpstr>Figure 13-9: Implementation Success</vt:lpstr>
      <vt:lpstr>Security Issues</vt:lpstr>
      <vt:lpstr>Developing Test Cases for the WebStore</vt:lpstr>
      <vt:lpstr>WebStore Test Cases</vt:lpstr>
      <vt:lpstr>Bug Tracking and System Evolution</vt:lpstr>
      <vt:lpstr>Alpha and Beta Testing the WebStore</vt:lpstr>
      <vt:lpstr>Table 13-9: Sample of Tests Conducted on the WebStore During Alpha Testing</vt:lpstr>
      <vt:lpstr>Project Closedown</vt:lpstr>
      <vt:lpstr>Summary</vt:lpstr>
      <vt:lpstr>kent.edu.au  Kent Institute Australia Pty. Ltd. ABN 49 003 577 302 ● CRICOS Code: 00161E ● RTO Code: 90458 ● TEQSA Provider Number: PRV12051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Kent Institute Australia</dc:creator>
  <cp:lastModifiedBy>Rashidul Mubasher</cp:lastModifiedBy>
  <cp:revision>107</cp:revision>
  <cp:lastPrinted>2014-02-24T09:06:00Z</cp:lastPrinted>
  <dcterms:created xsi:type="dcterms:W3CDTF">2014-05-07T06:36:05Z</dcterms:created>
  <dcterms:modified xsi:type="dcterms:W3CDTF">2021-09-23T00:41:22Z</dcterms:modified>
</cp:coreProperties>
</file>